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4" r:id="rId2"/>
    <p:sldId id="352" r:id="rId3"/>
    <p:sldId id="263" r:id="rId4"/>
    <p:sldId id="260" r:id="rId5"/>
    <p:sldId id="360" r:id="rId6"/>
    <p:sldId id="350" r:id="rId7"/>
    <p:sldId id="362" r:id="rId8"/>
    <p:sldId id="346" r:id="rId9"/>
    <p:sldId id="364" r:id="rId10"/>
    <p:sldId id="367" r:id="rId11"/>
    <p:sldId id="361" r:id="rId12"/>
    <p:sldId id="365" r:id="rId13"/>
    <p:sldId id="366" r:id="rId14"/>
    <p:sldId id="348" r:id="rId15"/>
    <p:sldId id="271" r:id="rId16"/>
    <p:sldId id="30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 José Megias Terol" initials="JJMT" lastIdx="1" clrIdx="0">
    <p:extLst>
      <p:ext uri="{19B8F6BF-5375-455C-9EA6-DF929625EA0E}">
        <p15:presenceInfo xmlns:p15="http://schemas.microsoft.com/office/powerpoint/2012/main" userId="S::jjmegias@bankinter.com::fc9a6751-dd49-4778-8876-bae0e96fea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FF6600"/>
    <a:srgbClr val="09E1CD"/>
    <a:srgbClr val="199898"/>
    <a:srgbClr val="D9D9D9"/>
    <a:srgbClr val="DCD8C8"/>
    <a:srgbClr val="1C1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04" autoAdjust="0"/>
    <p:restoredTop sz="95503" autoAdjust="0"/>
  </p:normalViewPr>
  <p:slideViewPr>
    <p:cSldViewPr snapToGrid="0">
      <p:cViewPr varScale="1">
        <p:scale>
          <a:sx n="87" d="100"/>
          <a:sy n="87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José Megias Terol" userId="fc9a6751-dd49-4778-8876-bae0e96fea01" providerId="ADAL" clId="{ADE8A006-7924-48B1-8914-7B327631C37A}"/>
    <pc:docChg chg="undo custSel addSld delSld modSld">
      <pc:chgData name="Javier José Megias Terol" userId="fc9a6751-dd49-4778-8876-bae0e96fea01" providerId="ADAL" clId="{ADE8A006-7924-48B1-8914-7B327631C37A}" dt="2021-11-17T08:00:06.736" v="127" actId="680"/>
      <pc:docMkLst>
        <pc:docMk/>
      </pc:docMkLst>
      <pc:sldChg chg="modNotesTx">
        <pc:chgData name="Javier José Megias Terol" userId="fc9a6751-dd49-4778-8876-bae0e96fea01" providerId="ADAL" clId="{ADE8A006-7924-48B1-8914-7B327631C37A}" dt="2021-11-17T07:53:52.120" v="0" actId="20577"/>
        <pc:sldMkLst>
          <pc:docMk/>
          <pc:sldMk cId="1653815022" sldId="346"/>
        </pc:sldMkLst>
      </pc:sldChg>
      <pc:sldChg chg="addSp delSp modSp mod">
        <pc:chgData name="Javier José Megias Terol" userId="fc9a6751-dd49-4778-8876-bae0e96fea01" providerId="ADAL" clId="{ADE8A006-7924-48B1-8914-7B327631C37A}" dt="2021-11-17T07:59:27.475" v="125" actId="1038"/>
        <pc:sldMkLst>
          <pc:docMk/>
          <pc:sldMk cId="2957477158" sldId="367"/>
        </pc:sldMkLst>
        <pc:picChg chg="del mod">
          <ac:chgData name="Javier José Megias Terol" userId="fc9a6751-dd49-4778-8876-bae0e96fea01" providerId="ADAL" clId="{ADE8A006-7924-48B1-8914-7B327631C37A}" dt="2021-11-17T07:58:45.481" v="55" actId="478"/>
          <ac:picMkLst>
            <pc:docMk/>
            <pc:sldMk cId="2957477158" sldId="367"/>
            <ac:picMk id="7" creationId="{6FC06715-8869-3346-9911-B2B0C9E66DD4}"/>
          </ac:picMkLst>
        </pc:picChg>
        <pc:picChg chg="mod">
          <ac:chgData name="Javier José Megias Terol" userId="fc9a6751-dd49-4778-8876-bae0e96fea01" providerId="ADAL" clId="{ADE8A006-7924-48B1-8914-7B327631C37A}" dt="2021-11-17T07:59:00.983" v="73" actId="1037"/>
          <ac:picMkLst>
            <pc:docMk/>
            <pc:sldMk cId="2957477158" sldId="367"/>
            <ac:picMk id="15" creationId="{3AD5275C-A0D1-6340-AB79-DBCB4C4AEFC5}"/>
          </ac:picMkLst>
        </pc:picChg>
        <pc:picChg chg="mod">
          <ac:chgData name="Javier José Megias Terol" userId="fc9a6751-dd49-4778-8876-bae0e96fea01" providerId="ADAL" clId="{ADE8A006-7924-48B1-8914-7B327631C37A}" dt="2021-11-17T07:59:00.983" v="73" actId="1037"/>
          <ac:picMkLst>
            <pc:docMk/>
            <pc:sldMk cId="2957477158" sldId="367"/>
            <ac:picMk id="16" creationId="{D7DE863F-7FFE-9744-B59C-F90F8CC4F3BA}"/>
          </ac:picMkLst>
        </pc:picChg>
        <pc:picChg chg="add mod">
          <ac:chgData name="Javier José Megias Terol" userId="fc9a6751-dd49-4778-8876-bae0e96fea01" providerId="ADAL" clId="{ADE8A006-7924-48B1-8914-7B327631C37A}" dt="2021-11-17T07:59:27.475" v="125" actId="1038"/>
          <ac:picMkLst>
            <pc:docMk/>
            <pc:sldMk cId="2957477158" sldId="367"/>
            <ac:picMk id="1026" creationId="{155505FF-EFA9-4748-BAEA-5A96BDA4ADFD}"/>
          </ac:picMkLst>
        </pc:picChg>
      </pc:sldChg>
      <pc:sldChg chg="new del">
        <pc:chgData name="Javier José Megias Terol" userId="fc9a6751-dd49-4778-8876-bae0e96fea01" providerId="ADAL" clId="{ADE8A006-7924-48B1-8914-7B327631C37A}" dt="2021-11-17T08:00:06.736" v="127" actId="680"/>
        <pc:sldMkLst>
          <pc:docMk/>
          <pc:sldMk cId="2753710137" sldId="3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25B7-9A3A-1141-BC57-D17A3F989F61}" type="datetimeFigureOut">
              <a:rPr lang="es-ES" smtClean="0"/>
              <a:t>17/11/2021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7A47D-9D18-634C-9555-18A385A7B5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26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677bae27a_8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677bae27a_8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De donde vienen los datos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Universor</a:t>
            </a:r>
            <a:r>
              <a:rPr lang="es-ES" dirty="0"/>
              <a:t> de +300 </a:t>
            </a:r>
            <a:r>
              <a:rPr lang="es-ES" dirty="0" err="1"/>
              <a:t>scaleups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Ojo, varios </a:t>
            </a:r>
            <a:r>
              <a:rPr lang="es-ES" dirty="0" err="1"/>
              <a:t>soon</a:t>
            </a:r>
            <a:r>
              <a:rPr lang="es-ES" dirty="0"/>
              <a:t> to be </a:t>
            </a:r>
            <a:r>
              <a:rPr lang="es-ES" dirty="0" err="1"/>
              <a:t>grwoth</a:t>
            </a:r>
            <a:r>
              <a:rPr lang="es-ES" dirty="0"/>
              <a:t> (ultimo año &gt;10M€)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En el cuadro anterior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también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es destacable el hecho de que en 2020, con la pandemia golpeando a toda la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economía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,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scaleups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tamaño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más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pequeño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resistieron mejor. </a:t>
            </a:r>
            <a:endParaRPr lang="es-ES" dirty="0"/>
          </a:p>
          <a:p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Quizás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uno de los elementos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más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interesantes para comprender mejor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scaleups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españolas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es a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través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de su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facturación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media: 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7A47D-9D18-634C-9555-18A385A7B59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78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Se evidencia la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progresión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en la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creación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de empleo directo (en porcentaje), donde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scalers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crecen en 2020 un 17 % frente a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growths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, que crecen un 7 %, y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rockets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, con un 0,7 %. Sin embargo, en 2021 se altera ligeramente este orden, que sigue encabe-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zado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por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scalers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(+74 % de crecimiento), pero donde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rockets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toman la delantera (+53 %) a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growths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(+29,8 %).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Algo similar sucede en 2021 respecto al empleo indirecto, cuyo crecimiento absoluto y en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porcenta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- je abanderan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rockets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, seguidas por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scalers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(5000 puestos y +88 %), y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growths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, (3000 puestos y +17,7 %).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Aún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asi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́, no hay que olvidar que hay 71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scalers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y 14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growths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, por lo que los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números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abso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- lutos hay que manejarlos con prudencia. </a:t>
            </a:r>
            <a:endParaRPr lang="es-ES" dirty="0"/>
          </a:p>
          <a:p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• Resulta muy llamativa la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caída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en empleo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indirec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- to en 2020 durante lo peor de la pandemia en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growths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, con una bajada del 34,7 % respecto al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año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previo. Gran parte del impacto se produjo en las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compañías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en fase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growth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del sector </a:t>
            </a:r>
            <a:r>
              <a:rPr lang="es-ES" sz="1800" i="1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Travel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, con </a:t>
            </a:r>
            <a:r>
              <a:rPr lang="es-ES" sz="1800" dirty="0" err="1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caídas</a:t>
            </a:r>
            <a:r>
              <a:rPr lang="es-ES" sz="1800" dirty="0">
                <a:solidFill>
                  <a:srgbClr val="1C2838"/>
                </a:solidFill>
                <a:effectLst/>
                <a:latin typeface="Roboto" panose="02000000000000000000" pitchFamily="2" charset="0"/>
              </a:rPr>
              <a:t> del 80 % en empleo indirecto. 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7A47D-9D18-634C-9555-18A385A7B59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96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600CE2F-1286-874F-8B53-5E33EFB0C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595" y="346839"/>
            <a:ext cx="1276434" cy="6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1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479">
          <p15:clr>
            <a:srgbClr val="FBAE40"/>
          </p15:clr>
        </p15:guide>
        <p15:guide id="3" pos="4883">
          <p15:clr>
            <a:srgbClr val="FBAE40"/>
          </p15:clr>
        </p15:guide>
        <p15:guide id="4" pos="5201">
          <p15:clr>
            <a:srgbClr val="FBAE40"/>
          </p15:clr>
        </p15:guide>
        <p15:guide id="5" pos="7265">
          <p15:clr>
            <a:srgbClr val="FBAE40"/>
          </p15:clr>
        </p15:guide>
        <p15:guide id="6" pos="415">
          <p15:clr>
            <a:srgbClr val="FBAE40"/>
          </p15:clr>
        </p15:guide>
        <p15:guide id="7" orient="horz" pos="436">
          <p15:clr>
            <a:srgbClr val="FBAE40"/>
          </p15:clr>
        </p15:guide>
        <p15:guide id="8" orient="horz" pos="754">
          <p15:clr>
            <a:srgbClr val="FBAE40"/>
          </p15:clr>
        </p15:guide>
        <p15:guide id="9" orient="horz" pos="3906">
          <p15:clr>
            <a:srgbClr val="FBAE40"/>
          </p15:clr>
        </p15:guide>
        <p15:guide id="10" orient="horz" pos="3589">
          <p15:clr>
            <a:srgbClr val="FBAE40"/>
          </p15:clr>
        </p15:guide>
        <p15:guide id="11" pos="3840">
          <p15:clr>
            <a:srgbClr val="FBAE40"/>
          </p15:clr>
        </p15:guide>
        <p15:guide id="12" orient="horz" pos="2160">
          <p15:clr>
            <a:srgbClr val="FBAE40"/>
          </p15:clr>
        </p15:guide>
        <p15:guide id="13" pos="4021">
          <p15:clr>
            <a:srgbClr val="FBAE40"/>
          </p15:clr>
        </p15:guide>
        <p15:guide id="14" pos="3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F66C4B7-CF08-2245-95C1-4155535BA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8146" y="482600"/>
            <a:ext cx="655042" cy="4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479">
          <p15:clr>
            <a:srgbClr val="FBAE40"/>
          </p15:clr>
        </p15:guide>
        <p15:guide id="3" pos="4883">
          <p15:clr>
            <a:srgbClr val="FBAE40"/>
          </p15:clr>
        </p15:guide>
        <p15:guide id="4" pos="5201">
          <p15:clr>
            <a:srgbClr val="FBAE40"/>
          </p15:clr>
        </p15:guide>
        <p15:guide id="5" pos="7265">
          <p15:clr>
            <a:srgbClr val="FBAE40"/>
          </p15:clr>
        </p15:guide>
        <p15:guide id="6" pos="415">
          <p15:clr>
            <a:srgbClr val="FBAE40"/>
          </p15:clr>
        </p15:guide>
        <p15:guide id="7" orient="horz" pos="436">
          <p15:clr>
            <a:srgbClr val="FBAE40"/>
          </p15:clr>
        </p15:guide>
        <p15:guide id="8" orient="horz" pos="754">
          <p15:clr>
            <a:srgbClr val="FBAE40"/>
          </p15:clr>
        </p15:guide>
        <p15:guide id="9" orient="horz" pos="3906">
          <p15:clr>
            <a:srgbClr val="FBAE40"/>
          </p15:clr>
        </p15:guide>
        <p15:guide id="10" orient="horz" pos="3589">
          <p15:clr>
            <a:srgbClr val="FBAE40"/>
          </p15:clr>
        </p15:guide>
        <p15:guide id="11" pos="3840">
          <p15:clr>
            <a:srgbClr val="FBAE40"/>
          </p15:clr>
        </p15:guide>
        <p15:guide id="12" orient="horz" pos="2160">
          <p15:clr>
            <a:srgbClr val="FBAE40"/>
          </p15:clr>
        </p15:guide>
        <p15:guide id="13" pos="4021">
          <p15:clr>
            <a:srgbClr val="FBAE40"/>
          </p15:clr>
        </p15:guide>
        <p15:guide id="14" pos="36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9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479">
          <p15:clr>
            <a:srgbClr val="FBAE40"/>
          </p15:clr>
        </p15:guide>
        <p15:guide id="3" pos="4883">
          <p15:clr>
            <a:srgbClr val="FBAE40"/>
          </p15:clr>
        </p15:guide>
        <p15:guide id="4" pos="5201">
          <p15:clr>
            <a:srgbClr val="FBAE40"/>
          </p15:clr>
        </p15:guide>
        <p15:guide id="5" pos="7265">
          <p15:clr>
            <a:srgbClr val="FBAE40"/>
          </p15:clr>
        </p15:guide>
        <p15:guide id="6" pos="415">
          <p15:clr>
            <a:srgbClr val="FBAE40"/>
          </p15:clr>
        </p15:guide>
        <p15:guide id="7" orient="horz" pos="436">
          <p15:clr>
            <a:srgbClr val="FBAE40"/>
          </p15:clr>
        </p15:guide>
        <p15:guide id="8" orient="horz" pos="754">
          <p15:clr>
            <a:srgbClr val="FBAE40"/>
          </p15:clr>
        </p15:guide>
        <p15:guide id="9" orient="horz" pos="3906">
          <p15:clr>
            <a:srgbClr val="FBAE40"/>
          </p15:clr>
        </p15:guide>
        <p15:guide id="10" orient="horz" pos="3589">
          <p15:clr>
            <a:srgbClr val="FBAE40"/>
          </p15:clr>
        </p15:guide>
        <p15:guide id="11" pos="3840">
          <p15:clr>
            <a:srgbClr val="FBAE40"/>
          </p15:clr>
        </p15:guide>
        <p15:guide id="12" orient="horz" pos="2160">
          <p15:clr>
            <a:srgbClr val="FBAE40"/>
          </p15:clr>
        </p15:guide>
        <p15:guide id="13" pos="4021">
          <p15:clr>
            <a:srgbClr val="FBAE40"/>
          </p15:clr>
        </p15:guide>
        <p15:guide id="14" pos="36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57067" y="716233"/>
            <a:ext cx="1027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41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73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tif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9.tiff"/><Relationship Id="rId4" Type="http://schemas.openxmlformats.org/officeDocument/2006/relationships/image" Target="../media/image8.sv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9.tiff"/><Relationship Id="rId4" Type="http://schemas.openxmlformats.org/officeDocument/2006/relationships/image" Target="../media/image8.sv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.tiff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aleupspain.es/" TargetMode="External"/><Relationship Id="rId7" Type="http://schemas.openxmlformats.org/officeDocument/2006/relationships/image" Target="../media/image9.tif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18" Type="http://schemas.openxmlformats.org/officeDocument/2006/relationships/image" Target="../media/image7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17" Type="http://schemas.openxmlformats.org/officeDocument/2006/relationships/image" Target="../media/image6.tiff"/><Relationship Id="rId2" Type="http://schemas.openxmlformats.org/officeDocument/2006/relationships/image" Target="../media/image43.png"/><Relationship Id="rId16" Type="http://schemas.openxmlformats.org/officeDocument/2006/relationships/image" Target="../media/image4.png"/><Relationship Id="rId20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19" Type="http://schemas.openxmlformats.org/officeDocument/2006/relationships/image" Target="../media/image8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9.tiff"/><Relationship Id="rId5" Type="http://schemas.openxmlformats.org/officeDocument/2006/relationships/image" Target="../media/image13.svg"/><Relationship Id="rId10" Type="http://schemas.openxmlformats.org/officeDocument/2006/relationships/image" Target="../media/image6.tiff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tiff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tiff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tiff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B69A15F-83F3-E14E-AC4B-C9B3C6196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4" y="5016517"/>
            <a:ext cx="2676869" cy="159594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29FDAD-7AC4-7F4C-B6B3-69653C00E593}"/>
              </a:ext>
            </a:extLst>
          </p:cNvPr>
          <p:cNvSpPr txBox="1"/>
          <p:nvPr/>
        </p:nvSpPr>
        <p:spPr>
          <a:xfrm>
            <a:off x="3606800" y="836250"/>
            <a:ext cx="8077436" cy="221599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Impacto de las scaleups en la economía de España </a:t>
            </a:r>
            <a:br>
              <a:rPr kumimoji="0" lang="es-ES_tradnl" sz="4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_tradnl" sz="4800" b="1" i="0" u="none" strike="noStrike" kern="1200" cap="none" spc="0" normalizeH="0" baseline="0" dirty="0">
                <a:ln>
                  <a:noFill/>
                </a:ln>
                <a:solidFill>
                  <a:srgbClr val="09E1C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 &amp; conclusiones clave</a:t>
            </a:r>
          </a:p>
        </p:txBody>
      </p:sp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id="{0ED2D4D4-A276-B443-9E35-816EA8339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7764" y="597107"/>
            <a:ext cx="3012434" cy="245513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89F0BC-A3FB-2D41-82B6-D7833A0C6FEC}"/>
              </a:ext>
            </a:extLst>
          </p:cNvPr>
          <p:cNvSpPr txBox="1"/>
          <p:nvPr/>
        </p:nvSpPr>
        <p:spPr>
          <a:xfrm>
            <a:off x="7945821" y="18708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BB9C43C-0872-8B46-BAF1-6190F2CFA66D}"/>
              </a:ext>
            </a:extLst>
          </p:cNvPr>
          <p:cNvGrpSpPr/>
          <p:nvPr/>
        </p:nvGrpSpPr>
        <p:grpSpPr>
          <a:xfrm>
            <a:off x="7049851" y="5541492"/>
            <a:ext cx="4532549" cy="615468"/>
            <a:chOff x="2258940" y="3406111"/>
            <a:chExt cx="9557023" cy="129773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9389451-E864-5946-83CC-B87ACD0E5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3EEF3C83-E689-6A40-9EC1-B5399626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EECEA5F-657F-4147-8868-0130A9097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6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6EF653E6-C0EC-834A-968D-F351B273388A}"/>
              </a:ext>
            </a:extLst>
          </p:cNvPr>
          <p:cNvSpPr txBox="1"/>
          <p:nvPr/>
        </p:nvSpPr>
        <p:spPr>
          <a:xfrm>
            <a:off x="543200" y="360259"/>
            <a:ext cx="8827126" cy="569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fontAlgn="t">
              <a:lnSpc>
                <a:spcPct val="90000"/>
              </a:lnSpc>
              <a:defRPr sz="4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_tradnl" dirty="0"/>
              <a:t>Impacto en empleo </a:t>
            </a:r>
            <a:r>
              <a:rPr lang="es-ES_tradnl"/>
              <a:t>- media</a:t>
            </a:r>
            <a:endParaRPr lang="es-ES_tradnl" dirty="0"/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1C73BDDD-E047-8843-9D7D-5E57B044645A}"/>
              </a:ext>
            </a:extLst>
          </p:cNvPr>
          <p:cNvGrpSpPr/>
          <p:nvPr/>
        </p:nvGrpSpPr>
        <p:grpSpPr>
          <a:xfrm>
            <a:off x="225795" y="6401266"/>
            <a:ext cx="2208956" cy="299951"/>
            <a:chOff x="2258940" y="3406111"/>
            <a:chExt cx="9557023" cy="1297734"/>
          </a:xfrm>
        </p:grpSpPr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2D7FD1C1-B463-F643-8F27-4864A096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70" name="Gráfico 69">
              <a:extLst>
                <a:ext uri="{FF2B5EF4-FFF2-40B4-BE49-F238E27FC236}">
                  <a16:creationId xmlns:a16="http://schemas.microsoft.com/office/drawing/2014/main" id="{7EABA8EA-2D64-F840-B0B6-DC048F2C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3F87C6E7-5A7A-8040-89F7-88387774F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C2F068-FAF0-8047-80D7-3052A49F9AF3}"/>
              </a:ext>
            </a:extLst>
          </p:cNvPr>
          <p:cNvSpPr/>
          <p:nvPr/>
        </p:nvSpPr>
        <p:spPr>
          <a:xfrm>
            <a:off x="7973122" y="6584818"/>
            <a:ext cx="4282266" cy="169277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Fuente: Informe “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scaleups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España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lang="en-US" sz="1050" i="1" dirty="0">
              <a:solidFill>
                <a:srgbClr val="2B2B2B"/>
              </a:solidFill>
              <a:latin typeface="Bankinter Sans Ligh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487507-3F40-EB4B-A0C3-344C8BE455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3938"/>
          <a:stretch/>
        </p:blipFill>
        <p:spPr>
          <a:xfrm>
            <a:off x="250703" y="1668844"/>
            <a:ext cx="5884114" cy="2976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AD5275C-A0D1-6340-AB79-DBCB4C4AEF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177" t="8883" b="45931"/>
          <a:stretch/>
        </p:blipFill>
        <p:spPr>
          <a:xfrm>
            <a:off x="2254012" y="2227676"/>
            <a:ext cx="3206627" cy="258237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DE863F-7FFE-9744-B59C-F90F8CC4F3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06" t="7049" r="57010" b="45931"/>
          <a:stretch/>
        </p:blipFill>
        <p:spPr>
          <a:xfrm>
            <a:off x="-97473" y="2122856"/>
            <a:ext cx="2498618" cy="268719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B8C11F6-61BB-C64A-AEEC-16F1F171AFCB}"/>
              </a:ext>
            </a:extLst>
          </p:cNvPr>
          <p:cNvSpPr txBox="1"/>
          <p:nvPr/>
        </p:nvSpPr>
        <p:spPr>
          <a:xfrm>
            <a:off x="3081510" y="5243811"/>
            <a:ext cx="20269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TAMAÑO Y EMPLEO</a:t>
            </a:r>
            <a:endParaRPr lang="es-ES_tradnl" sz="3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4C367B5-85CD-8045-B225-B0CACF05EE47}"/>
              </a:ext>
            </a:extLst>
          </p:cNvPr>
          <p:cNvSpPr/>
          <p:nvPr/>
        </p:nvSpPr>
        <p:spPr>
          <a:xfrm>
            <a:off x="5316710" y="5332432"/>
            <a:ext cx="5050034" cy="553998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defRPr/>
            </a:pPr>
            <a:r>
              <a:rPr lang="es-ES_tradnl" dirty="0">
                <a:latin typeface="Bankinter Sans Light" pitchFamily="2" charset="0"/>
              </a:rPr>
              <a:t>Aunque la relación es obvia, al llegar a “Rocket” su impacto en empleo genera un salto exponencial</a:t>
            </a:r>
          </a:p>
        </p:txBody>
      </p:sp>
      <p:pic>
        <p:nvPicPr>
          <p:cNvPr id="19" name="image25.png">
            <a:extLst>
              <a:ext uri="{FF2B5EF4-FFF2-40B4-BE49-F238E27FC236}">
                <a16:creationId xmlns:a16="http://schemas.microsoft.com/office/drawing/2014/main" id="{A88AE6BE-0067-064B-8715-769F9205D8A9}"/>
              </a:ext>
            </a:extLst>
          </p:cNvPr>
          <p:cNvPicPr/>
          <p:nvPr/>
        </p:nvPicPr>
        <p:blipFill rotWithShape="1">
          <a:blip r:embed="rId8"/>
          <a:srcRect t="50000" b="2357"/>
          <a:stretch/>
        </p:blipFill>
        <p:spPr>
          <a:xfrm>
            <a:off x="5286203" y="1966486"/>
            <a:ext cx="6292613" cy="2722101"/>
          </a:xfrm>
          <a:prstGeom prst="rect">
            <a:avLst/>
          </a:prstGeom>
          <a:ln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5505FF-EFA9-4748-BAEA-5A96BDA4A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57115" r="4858"/>
          <a:stretch/>
        </p:blipFill>
        <p:spPr bwMode="auto">
          <a:xfrm>
            <a:off x="4844670" y="1966486"/>
            <a:ext cx="7332674" cy="302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88B896B-8CBD-9D43-B77A-7F4AB0E15ECC}"/>
              </a:ext>
            </a:extLst>
          </p:cNvPr>
          <p:cNvSpPr/>
          <p:nvPr/>
        </p:nvSpPr>
        <p:spPr>
          <a:xfrm>
            <a:off x="7973122" y="6584818"/>
            <a:ext cx="4282266" cy="169277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Fuente: Informe “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scaleups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España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lang="en-US" sz="1050" i="1" dirty="0">
              <a:solidFill>
                <a:srgbClr val="2B2B2B"/>
              </a:solidFill>
              <a:latin typeface="Bankinter Sans Ligh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A4B10F3-0CE6-1F4F-92AA-34C90710BCF6}"/>
              </a:ext>
            </a:extLst>
          </p:cNvPr>
          <p:cNvSpPr txBox="1"/>
          <p:nvPr/>
        </p:nvSpPr>
        <p:spPr>
          <a:xfrm>
            <a:off x="543200" y="360259"/>
            <a:ext cx="8827126" cy="569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fontAlgn="t">
              <a:lnSpc>
                <a:spcPct val="90000"/>
              </a:lnSpc>
              <a:defRPr sz="4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_tradnl" dirty="0"/>
              <a:t>Sectores – facturación y empleo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6FF82E3-51B8-9A46-9BC0-102B030823FC}"/>
              </a:ext>
            </a:extLst>
          </p:cNvPr>
          <p:cNvGrpSpPr/>
          <p:nvPr/>
        </p:nvGrpSpPr>
        <p:grpSpPr>
          <a:xfrm>
            <a:off x="225795" y="6401266"/>
            <a:ext cx="2208956" cy="299951"/>
            <a:chOff x="2258940" y="3406111"/>
            <a:chExt cx="9557023" cy="129773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8A955D8-E5BF-D94D-9A06-624557B2C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DF0BC0F2-B2F9-4744-A2D5-C16A0FAF4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8164F30-26F3-764D-BD17-7C1EE2139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E6C868C1-D0CD-5C40-B7FF-DABE793A84D3}"/>
              </a:ext>
            </a:extLst>
          </p:cNvPr>
          <p:cNvSpPr txBox="1"/>
          <p:nvPr/>
        </p:nvSpPr>
        <p:spPr>
          <a:xfrm>
            <a:off x="-1300480" y="3261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8AF376-A547-4A43-8F97-BDAC9A988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96" y="1082245"/>
            <a:ext cx="4877832" cy="2709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552876-2740-DA4D-9607-F712BE0D5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192" y="1044430"/>
            <a:ext cx="4788110" cy="285142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098A9E-794C-1849-8B03-59D90F0D2CEB}"/>
              </a:ext>
            </a:extLst>
          </p:cNvPr>
          <p:cNvGrpSpPr/>
          <p:nvPr/>
        </p:nvGrpSpPr>
        <p:grpSpPr>
          <a:xfrm>
            <a:off x="238757" y="3881268"/>
            <a:ext cx="4788110" cy="2498959"/>
            <a:chOff x="307501" y="3784883"/>
            <a:chExt cx="4254500" cy="2220463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BCAFFF2-650E-3246-B815-0979AED1C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92356"/>
            <a:stretch/>
          </p:blipFill>
          <p:spPr>
            <a:xfrm>
              <a:off x="307501" y="3784883"/>
              <a:ext cx="4254500" cy="181061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1C828D4-CBFA-6449-A12B-E0CC54336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3897"/>
            <a:stretch/>
          </p:blipFill>
          <p:spPr>
            <a:xfrm>
              <a:off x="307501" y="3965944"/>
              <a:ext cx="4254500" cy="2039402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14A828D-020A-2C49-9E32-2D8F3FC273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1806" y="3914385"/>
            <a:ext cx="5121504" cy="24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6EF653E6-C0EC-834A-968D-F351B273388A}"/>
              </a:ext>
            </a:extLst>
          </p:cNvPr>
          <p:cNvSpPr txBox="1"/>
          <p:nvPr/>
        </p:nvSpPr>
        <p:spPr>
          <a:xfrm>
            <a:off x="543200" y="360259"/>
            <a:ext cx="8827126" cy="569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fontAlgn="t">
              <a:lnSpc>
                <a:spcPct val="90000"/>
              </a:lnSpc>
              <a:defRPr sz="4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_tradnl"/>
              <a:t>Ubicación – facturación y empleo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1C73BDDD-E047-8843-9D7D-5E57B044645A}"/>
              </a:ext>
            </a:extLst>
          </p:cNvPr>
          <p:cNvGrpSpPr/>
          <p:nvPr/>
        </p:nvGrpSpPr>
        <p:grpSpPr>
          <a:xfrm>
            <a:off x="225795" y="6401266"/>
            <a:ext cx="2208956" cy="299951"/>
            <a:chOff x="2258940" y="3406111"/>
            <a:chExt cx="9557023" cy="1297734"/>
          </a:xfrm>
        </p:grpSpPr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2D7FD1C1-B463-F643-8F27-4864A096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70" name="Gráfico 69">
              <a:extLst>
                <a:ext uri="{FF2B5EF4-FFF2-40B4-BE49-F238E27FC236}">
                  <a16:creationId xmlns:a16="http://schemas.microsoft.com/office/drawing/2014/main" id="{7EABA8EA-2D64-F840-B0B6-DC048F2C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3F87C6E7-5A7A-8040-89F7-88387774F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C2F068-FAF0-8047-80D7-3052A49F9AF3}"/>
              </a:ext>
            </a:extLst>
          </p:cNvPr>
          <p:cNvSpPr/>
          <p:nvPr/>
        </p:nvSpPr>
        <p:spPr>
          <a:xfrm>
            <a:off x="7973122" y="6584818"/>
            <a:ext cx="4282266" cy="169277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Fuente: Informe “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scaleups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España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lang="en-US" sz="1050" i="1" dirty="0">
              <a:solidFill>
                <a:srgbClr val="2B2B2B"/>
              </a:solidFill>
              <a:latin typeface="Bankinter Sans Ligh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C6B663-8051-E442-BD88-12772CF12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243" y="1098279"/>
            <a:ext cx="6399078" cy="206363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24A263D-1845-8048-8BC2-AE9EF704C2B6}"/>
              </a:ext>
            </a:extLst>
          </p:cNvPr>
          <p:cNvGrpSpPr/>
          <p:nvPr/>
        </p:nvGrpSpPr>
        <p:grpSpPr>
          <a:xfrm>
            <a:off x="99111" y="1031361"/>
            <a:ext cx="4749335" cy="2538624"/>
            <a:chOff x="225796" y="982047"/>
            <a:chExt cx="5133014" cy="265345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11A2E58F-CDD7-EF47-B871-57AD725C0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4625"/>
            <a:stretch/>
          </p:blipFill>
          <p:spPr>
            <a:xfrm>
              <a:off x="225796" y="982047"/>
              <a:ext cx="5133014" cy="2653458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747C67B-5629-FD49-B095-F1A6AD995054}"/>
                </a:ext>
              </a:extLst>
            </p:cNvPr>
            <p:cNvSpPr/>
            <p:nvPr/>
          </p:nvSpPr>
          <p:spPr>
            <a:xfrm>
              <a:off x="4922874" y="1616149"/>
              <a:ext cx="435936" cy="1812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2BE3B7A-5444-B048-B896-E66FC3EC0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32" y="3696086"/>
            <a:ext cx="6044315" cy="25944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9AFC3C-39DE-F348-8260-0683589D82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671"/>
          <a:stretch/>
        </p:blipFill>
        <p:spPr>
          <a:xfrm>
            <a:off x="6432698" y="4515007"/>
            <a:ext cx="5599666" cy="13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6EF653E6-C0EC-834A-968D-F351B273388A}"/>
              </a:ext>
            </a:extLst>
          </p:cNvPr>
          <p:cNvSpPr txBox="1"/>
          <p:nvPr/>
        </p:nvSpPr>
        <p:spPr>
          <a:xfrm>
            <a:off x="543200" y="360259"/>
            <a:ext cx="8827126" cy="11233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fontAlgn="t">
              <a:lnSpc>
                <a:spcPct val="90000"/>
              </a:lnSpc>
              <a:defRPr sz="4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_tradnl" dirty="0"/>
              <a:t>Género – facturación y empleo</a:t>
            </a:r>
          </a:p>
          <a:p>
            <a:endParaRPr lang="es-ES_tradnl" dirty="0"/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1C73BDDD-E047-8843-9D7D-5E57B044645A}"/>
              </a:ext>
            </a:extLst>
          </p:cNvPr>
          <p:cNvGrpSpPr/>
          <p:nvPr/>
        </p:nvGrpSpPr>
        <p:grpSpPr>
          <a:xfrm>
            <a:off x="225795" y="6401266"/>
            <a:ext cx="2208956" cy="299951"/>
            <a:chOff x="2258940" y="3406111"/>
            <a:chExt cx="9557023" cy="1297734"/>
          </a:xfrm>
        </p:grpSpPr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2D7FD1C1-B463-F643-8F27-4864A096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70" name="Gráfico 69">
              <a:extLst>
                <a:ext uri="{FF2B5EF4-FFF2-40B4-BE49-F238E27FC236}">
                  <a16:creationId xmlns:a16="http://schemas.microsoft.com/office/drawing/2014/main" id="{7EABA8EA-2D64-F840-B0B6-DC048F2C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3F87C6E7-5A7A-8040-89F7-88387774F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C2F068-FAF0-8047-80D7-3052A49F9AF3}"/>
              </a:ext>
            </a:extLst>
          </p:cNvPr>
          <p:cNvSpPr/>
          <p:nvPr/>
        </p:nvSpPr>
        <p:spPr>
          <a:xfrm>
            <a:off x="7973122" y="6584818"/>
            <a:ext cx="4282266" cy="169277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Fuente: Informe “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scaleups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España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lang="en-US" sz="1050" i="1" dirty="0">
              <a:solidFill>
                <a:srgbClr val="2B2B2B"/>
              </a:solidFill>
              <a:latin typeface="Bankinter Sans Ligh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7C34C6-A544-734A-BAA9-3247F9610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868" y="1410342"/>
            <a:ext cx="7146781" cy="3116767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CA98A471-0576-6248-BF31-4EDDB258D5CB}"/>
              </a:ext>
            </a:extLst>
          </p:cNvPr>
          <p:cNvGrpSpPr/>
          <p:nvPr/>
        </p:nvGrpSpPr>
        <p:grpSpPr>
          <a:xfrm>
            <a:off x="3859619" y="4984583"/>
            <a:ext cx="4577022" cy="1015663"/>
            <a:chOff x="5687312" y="5341838"/>
            <a:chExt cx="4577022" cy="1015663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C643E08-4E32-1643-AF0A-61974F6069F9}"/>
                </a:ext>
              </a:extLst>
            </p:cNvPr>
            <p:cNvSpPr txBox="1"/>
            <p:nvPr/>
          </p:nvSpPr>
          <p:spPr>
            <a:xfrm>
              <a:off x="5687312" y="5341838"/>
              <a:ext cx="1186292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6600" b="1" spc="-3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 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6790E5E-3DD1-564A-AC64-C3EA12D1DBAE}"/>
                </a:ext>
              </a:extLst>
            </p:cNvPr>
            <p:cNvSpPr/>
            <p:nvPr/>
          </p:nvSpPr>
          <p:spPr>
            <a:xfrm>
              <a:off x="6761832" y="5592322"/>
              <a:ext cx="3502502" cy="615553"/>
            </a:xfrm>
            <a:prstGeom prst="rect">
              <a:avLst/>
            </a:prstGeom>
          </p:spPr>
          <p:txBody>
            <a:bodyPr wrap="square" lIns="0" tIns="0" rIns="0" bIns="0" numCol="1">
              <a:spAutoFit/>
            </a:bodyPr>
            <a:lstStyle/>
            <a:p>
              <a:pPr lvl="0">
                <a:defRPr/>
              </a:pPr>
              <a:r>
                <a:rPr lang="es-ES_tradnl" sz="2000" kern="0" dirty="0">
                  <a:solidFill>
                    <a:srgbClr val="2B2B2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LIDERADAS POR</a:t>
              </a:r>
            </a:p>
            <a:p>
              <a:pPr lvl="0">
                <a:defRPr/>
              </a:pPr>
              <a:r>
                <a:rPr lang="es-ES_tradnl" sz="2000" kern="0" dirty="0">
                  <a:solidFill>
                    <a:srgbClr val="2B2B2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MUJERES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F098567-168B-834A-BA22-4C192F24F393}"/>
                </a:ext>
              </a:extLst>
            </p:cNvPr>
            <p:cNvSpPr txBox="1"/>
            <p:nvPr/>
          </p:nvSpPr>
          <p:spPr>
            <a:xfrm>
              <a:off x="7948124" y="5891594"/>
              <a:ext cx="689612" cy="307777"/>
            </a:xfrm>
            <a:prstGeom prst="rect">
              <a:avLst/>
            </a:prstGeom>
          </p:spPr>
          <p:txBody>
            <a:bodyPr wrap="square" lIns="0" tIns="0" rIns="0" bIns="0" numCol="1">
              <a:spAutoFit/>
            </a:bodyPr>
            <a:lstStyle>
              <a:defPPr>
                <a:defRPr lang="es-ES"/>
              </a:defPPr>
              <a:lvl1pPr lvl="0">
                <a:defRPr sz="2000">
                  <a:latin typeface="Bankinter Sans Light" pitchFamily="2" charset="0"/>
                </a:defRPr>
              </a:lvl1pPr>
            </a:lstStyle>
            <a:p>
              <a:r>
                <a:rPr lang="es-ES_tradnl" dirty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19%</a:t>
              </a: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82C568FA-5339-2F42-BBCD-3A2298AF3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95" y="1380237"/>
            <a:ext cx="3633824" cy="31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081524-6629-6147-8623-EAEF5899CB2E}"/>
              </a:ext>
            </a:extLst>
          </p:cNvPr>
          <p:cNvSpPr txBox="1"/>
          <p:nvPr/>
        </p:nvSpPr>
        <p:spPr>
          <a:xfrm>
            <a:off x="700337" y="4446412"/>
            <a:ext cx="10517011" cy="200824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fontAlgn="t">
              <a:lnSpc>
                <a:spcPct val="90000"/>
              </a:lnSpc>
            </a:pPr>
            <a:r>
              <a:rPr lang="es-ES_tradnl" sz="3600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Como país, resulta clave </a:t>
            </a:r>
            <a:r>
              <a:rPr lang="es-ES_tradnl" sz="3600">
                <a:solidFill>
                  <a:schemeClr val="tx2"/>
                </a:solidFill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apoyar a las startups en su transformación en scaleups </a:t>
            </a:r>
            <a:r>
              <a:rPr lang="es-ES_tradnl" sz="3600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y, sobre todo, ayudarlas a evitar las barreras al crecimiento para que se conviertan en</a:t>
            </a:r>
            <a:r>
              <a:rPr lang="es-ES_tradnl" sz="3600">
                <a:solidFill>
                  <a:srgbClr val="09E1CD"/>
                </a:solidFill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"rockets"</a:t>
            </a:r>
            <a:r>
              <a:rPr lang="es-ES_tradnl" sz="3600"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A9D0092-869B-F742-9F3A-4909365CDB0A}"/>
              </a:ext>
            </a:extLst>
          </p:cNvPr>
          <p:cNvSpPr/>
          <p:nvPr/>
        </p:nvSpPr>
        <p:spPr>
          <a:xfrm>
            <a:off x="10104699" y="266218"/>
            <a:ext cx="1840374" cy="89125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80D4B2C-ED70-8E4E-A682-B4A22C474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95" y="403346"/>
            <a:ext cx="2171378" cy="12945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ED9164-F4F7-204D-B400-6CB352734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5" y="511438"/>
            <a:ext cx="7539074" cy="34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A1C49D-C0D2-254F-B670-191F13E73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4"/>
          <a:stretch/>
        </p:blipFill>
        <p:spPr>
          <a:xfrm>
            <a:off x="4845270" y="364451"/>
            <a:ext cx="4508938" cy="613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A43E9CD-4AA5-2046-B414-E32D88B21B9C}"/>
              </a:ext>
            </a:extLst>
          </p:cNvPr>
          <p:cNvSpPr txBox="1"/>
          <p:nvPr/>
        </p:nvSpPr>
        <p:spPr>
          <a:xfrm>
            <a:off x="507382" y="738555"/>
            <a:ext cx="3566882" cy="11233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fontAlgn="t">
              <a:lnSpc>
                <a:spcPct val="90000"/>
              </a:lnSpc>
              <a:defRPr sz="4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s-ES_tradnl" dirty="0"/>
              <a:t>Descarga el informe en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A3B09A7-A78B-4547-99F2-F4B746C3EB7A}"/>
              </a:ext>
            </a:extLst>
          </p:cNvPr>
          <p:cNvSpPr/>
          <p:nvPr/>
        </p:nvSpPr>
        <p:spPr>
          <a:xfrm>
            <a:off x="867083" y="2017708"/>
            <a:ext cx="2795851" cy="276999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>
                <a:solidFill>
                  <a:srgbClr val="09E1C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ES_tradnl" dirty="0">
                <a:solidFill>
                  <a:srgbClr val="09E1C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://scaleupspain.es/</a:t>
            </a:r>
            <a:r>
              <a:rPr lang="es-ES_tradnl" dirty="0">
                <a:solidFill>
                  <a:srgbClr val="09E1C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8CAE2BB-08C6-754F-B3AC-8E5DADD89FD9}"/>
              </a:ext>
            </a:extLst>
          </p:cNvPr>
          <p:cNvGrpSpPr/>
          <p:nvPr/>
        </p:nvGrpSpPr>
        <p:grpSpPr>
          <a:xfrm>
            <a:off x="849780" y="6240842"/>
            <a:ext cx="2859372" cy="388270"/>
            <a:chOff x="2258940" y="3406111"/>
            <a:chExt cx="9557023" cy="129773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6B50784-3FF1-DC46-BD36-F91B2528D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EB8C164C-3B25-E24F-90B7-580CA9785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AF0358E-FF0B-3D40-B795-7B821949A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  <p:grpSp>
        <p:nvGrpSpPr>
          <p:cNvPr id="18" name="Google Shape;293;p19">
            <a:extLst>
              <a:ext uri="{FF2B5EF4-FFF2-40B4-BE49-F238E27FC236}">
                <a16:creationId xmlns:a16="http://schemas.microsoft.com/office/drawing/2014/main" id="{31545D40-B8A6-F440-BF58-677042616A40}"/>
              </a:ext>
            </a:extLst>
          </p:cNvPr>
          <p:cNvGrpSpPr/>
          <p:nvPr/>
        </p:nvGrpSpPr>
        <p:grpSpPr>
          <a:xfrm>
            <a:off x="1709587" y="2881669"/>
            <a:ext cx="1128205" cy="2428458"/>
            <a:chOff x="2208223" y="2053240"/>
            <a:chExt cx="1244739" cy="2679297"/>
          </a:xfrm>
        </p:grpSpPr>
        <p:sp>
          <p:nvSpPr>
            <p:cNvPr id="19" name="Google Shape;294;p19">
              <a:extLst>
                <a:ext uri="{FF2B5EF4-FFF2-40B4-BE49-F238E27FC236}">
                  <a16:creationId xmlns:a16="http://schemas.microsoft.com/office/drawing/2014/main" id="{7A2EC73F-1B63-CE46-901B-9111E6CACD71}"/>
                </a:ext>
              </a:extLst>
            </p:cNvPr>
            <p:cNvSpPr/>
            <p:nvPr/>
          </p:nvSpPr>
          <p:spPr>
            <a:xfrm>
              <a:off x="2579740" y="3822973"/>
              <a:ext cx="502038" cy="909565"/>
            </a:xfrm>
            <a:custGeom>
              <a:avLst/>
              <a:gdLst/>
              <a:ahLst/>
              <a:cxnLst/>
              <a:rect l="l" t="t" r="r" b="b"/>
              <a:pathLst>
                <a:path w="19324" h="84297" extrusionOk="0">
                  <a:moveTo>
                    <a:pt x="19324" y="84297"/>
                  </a:moveTo>
                  <a:lnTo>
                    <a:pt x="12776" y="1"/>
                  </a:lnTo>
                  <a:lnTo>
                    <a:pt x="6537" y="1"/>
                  </a:lnTo>
                  <a:lnTo>
                    <a:pt x="0" y="84297"/>
                  </a:lnTo>
                  <a:close/>
                </a:path>
              </a:pathLst>
            </a:custGeom>
            <a:gradFill>
              <a:gsLst>
                <a:gs pos="0">
                  <a:srgbClr val="FCBD24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s-ES_tradnl" sz="2400"/>
            </a:p>
          </p:txBody>
        </p:sp>
        <p:sp>
          <p:nvSpPr>
            <p:cNvPr id="20" name="Google Shape;295;p19">
              <a:extLst>
                <a:ext uri="{FF2B5EF4-FFF2-40B4-BE49-F238E27FC236}">
                  <a16:creationId xmlns:a16="http://schemas.microsoft.com/office/drawing/2014/main" id="{58DD4CFC-C615-034F-A462-7E51DC7A7D26}"/>
                </a:ext>
              </a:extLst>
            </p:cNvPr>
            <p:cNvSpPr/>
            <p:nvPr/>
          </p:nvSpPr>
          <p:spPr>
            <a:xfrm>
              <a:off x="2651485" y="3610837"/>
              <a:ext cx="358212" cy="218990"/>
            </a:xfrm>
            <a:custGeom>
              <a:avLst/>
              <a:gdLst/>
              <a:ahLst/>
              <a:cxnLst/>
              <a:rect l="l" t="t" r="r" b="b"/>
              <a:pathLst>
                <a:path w="13788" h="8430" extrusionOk="0">
                  <a:moveTo>
                    <a:pt x="0" y="0"/>
                  </a:moveTo>
                  <a:lnTo>
                    <a:pt x="2739" y="8430"/>
                  </a:lnTo>
                  <a:lnTo>
                    <a:pt x="11061" y="8430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s-ES_tradnl" sz="2400"/>
            </a:p>
          </p:txBody>
        </p:sp>
        <p:sp>
          <p:nvSpPr>
            <p:cNvPr id="21" name="Google Shape;296;p19">
              <a:extLst>
                <a:ext uri="{FF2B5EF4-FFF2-40B4-BE49-F238E27FC236}">
                  <a16:creationId xmlns:a16="http://schemas.microsoft.com/office/drawing/2014/main" id="{1A5B9E5B-BB9F-554E-82E3-AE6F10DB68EC}"/>
                </a:ext>
              </a:extLst>
            </p:cNvPr>
            <p:cNvSpPr/>
            <p:nvPr/>
          </p:nvSpPr>
          <p:spPr>
            <a:xfrm>
              <a:off x="2997299" y="3311709"/>
              <a:ext cx="455663" cy="690352"/>
            </a:xfrm>
            <a:custGeom>
              <a:avLst/>
              <a:gdLst/>
              <a:ahLst/>
              <a:cxnLst/>
              <a:rect l="l" t="t" r="r" b="b"/>
              <a:pathLst>
                <a:path w="17539" h="26575" extrusionOk="0">
                  <a:moveTo>
                    <a:pt x="5608" y="1"/>
                  </a:moveTo>
                  <a:cubicBezTo>
                    <a:pt x="4965" y="3132"/>
                    <a:pt x="4168" y="6144"/>
                    <a:pt x="3275" y="8692"/>
                  </a:cubicBezTo>
                  <a:cubicBezTo>
                    <a:pt x="2310" y="11478"/>
                    <a:pt x="1203" y="13729"/>
                    <a:pt x="1" y="15003"/>
                  </a:cubicBezTo>
                  <a:cubicBezTo>
                    <a:pt x="7930" y="15003"/>
                    <a:pt x="10716" y="22349"/>
                    <a:pt x="11621" y="26099"/>
                  </a:cubicBezTo>
                  <a:cubicBezTo>
                    <a:pt x="11701" y="26413"/>
                    <a:pt x="11969" y="26575"/>
                    <a:pt x="12236" y="26575"/>
                  </a:cubicBezTo>
                  <a:cubicBezTo>
                    <a:pt x="12484" y="26575"/>
                    <a:pt x="12732" y="26434"/>
                    <a:pt x="12824" y="26147"/>
                  </a:cubicBezTo>
                  <a:cubicBezTo>
                    <a:pt x="17538" y="11931"/>
                    <a:pt x="6204" y="572"/>
                    <a:pt x="560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s-ES_tradnl" sz="2400"/>
            </a:p>
          </p:txBody>
        </p:sp>
        <p:sp>
          <p:nvSpPr>
            <p:cNvPr id="22" name="Google Shape;297;p19">
              <a:extLst>
                <a:ext uri="{FF2B5EF4-FFF2-40B4-BE49-F238E27FC236}">
                  <a16:creationId xmlns:a16="http://schemas.microsoft.com/office/drawing/2014/main" id="{6234B1BF-204D-5D49-B381-A8F0E90FC573}"/>
                </a:ext>
              </a:extLst>
            </p:cNvPr>
            <p:cNvSpPr/>
            <p:nvPr/>
          </p:nvSpPr>
          <p:spPr>
            <a:xfrm>
              <a:off x="2461549" y="2053240"/>
              <a:ext cx="749211" cy="1648246"/>
            </a:xfrm>
            <a:custGeom>
              <a:avLst/>
              <a:gdLst/>
              <a:ahLst/>
              <a:cxnLst/>
              <a:rect l="l" t="t" r="r" b="b"/>
              <a:pathLst>
                <a:path w="28838" h="63449" extrusionOk="0">
                  <a:moveTo>
                    <a:pt x="14419" y="0"/>
                  </a:moveTo>
                  <a:cubicBezTo>
                    <a:pt x="14419" y="0"/>
                    <a:pt x="6466" y="6751"/>
                    <a:pt x="2382" y="17526"/>
                  </a:cubicBezTo>
                  <a:cubicBezTo>
                    <a:pt x="953" y="21265"/>
                    <a:pt x="1" y="25480"/>
                    <a:pt x="1" y="30076"/>
                  </a:cubicBezTo>
                  <a:cubicBezTo>
                    <a:pt x="1" y="39243"/>
                    <a:pt x="3168" y="58531"/>
                    <a:pt x="7788" y="63449"/>
                  </a:cubicBezTo>
                  <a:lnTo>
                    <a:pt x="21051" y="63449"/>
                  </a:lnTo>
                  <a:cubicBezTo>
                    <a:pt x="25671" y="58531"/>
                    <a:pt x="28838" y="39243"/>
                    <a:pt x="28838" y="30076"/>
                  </a:cubicBezTo>
                  <a:cubicBezTo>
                    <a:pt x="28838" y="25361"/>
                    <a:pt x="27993" y="21170"/>
                    <a:pt x="26719" y="17526"/>
                  </a:cubicBezTo>
                  <a:cubicBezTo>
                    <a:pt x="22718" y="6073"/>
                    <a:pt x="14419" y="0"/>
                    <a:pt x="1441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s-ES_tradnl" sz="2400"/>
            </a:p>
          </p:txBody>
        </p:sp>
        <p:sp>
          <p:nvSpPr>
            <p:cNvPr id="23" name="Google Shape;298;p19">
              <a:extLst>
                <a:ext uri="{FF2B5EF4-FFF2-40B4-BE49-F238E27FC236}">
                  <a16:creationId xmlns:a16="http://schemas.microsoft.com/office/drawing/2014/main" id="{720993BF-C6B2-D749-B60A-885666D8D499}"/>
                </a:ext>
              </a:extLst>
            </p:cNvPr>
            <p:cNvSpPr/>
            <p:nvPr/>
          </p:nvSpPr>
          <p:spPr>
            <a:xfrm>
              <a:off x="2615608" y="2053240"/>
              <a:ext cx="452260" cy="268477"/>
            </a:xfrm>
            <a:custGeom>
              <a:avLst/>
              <a:gdLst/>
              <a:ahLst/>
              <a:cxnLst/>
              <a:rect l="l" t="t" r="r" b="b"/>
              <a:pathLst>
                <a:path w="17408" h="10335" extrusionOk="0">
                  <a:moveTo>
                    <a:pt x="8489" y="0"/>
                  </a:moveTo>
                  <a:cubicBezTo>
                    <a:pt x="8489" y="0"/>
                    <a:pt x="3977" y="3834"/>
                    <a:pt x="0" y="10335"/>
                  </a:cubicBezTo>
                  <a:lnTo>
                    <a:pt x="17407" y="10335"/>
                  </a:lnTo>
                  <a:cubicBezTo>
                    <a:pt x="13335" y="3548"/>
                    <a:pt x="8489" y="0"/>
                    <a:pt x="84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s-ES_tradnl" sz="2400"/>
            </a:p>
          </p:txBody>
        </p:sp>
        <p:sp>
          <p:nvSpPr>
            <p:cNvPr id="24" name="Google Shape;299;p19">
              <a:extLst>
                <a:ext uri="{FF2B5EF4-FFF2-40B4-BE49-F238E27FC236}">
                  <a16:creationId xmlns:a16="http://schemas.microsoft.com/office/drawing/2014/main" id="{FB386E67-F0B3-0549-B9DF-22CA1B7EC0E4}"/>
                </a:ext>
              </a:extLst>
            </p:cNvPr>
            <p:cNvSpPr/>
            <p:nvPr/>
          </p:nvSpPr>
          <p:spPr>
            <a:xfrm>
              <a:off x="2208223" y="3311709"/>
              <a:ext cx="455663" cy="690352"/>
            </a:xfrm>
            <a:custGeom>
              <a:avLst/>
              <a:gdLst/>
              <a:ahLst/>
              <a:cxnLst/>
              <a:rect l="l" t="t" r="r" b="b"/>
              <a:pathLst>
                <a:path w="17539" h="26575" extrusionOk="0">
                  <a:moveTo>
                    <a:pt x="11931" y="1"/>
                  </a:moveTo>
                  <a:cubicBezTo>
                    <a:pt x="11335" y="572"/>
                    <a:pt x="1" y="11931"/>
                    <a:pt x="4716" y="26147"/>
                  </a:cubicBezTo>
                  <a:cubicBezTo>
                    <a:pt x="4813" y="26434"/>
                    <a:pt x="5064" y="26575"/>
                    <a:pt x="5312" y="26575"/>
                  </a:cubicBezTo>
                  <a:cubicBezTo>
                    <a:pt x="5579" y="26575"/>
                    <a:pt x="5844" y="26413"/>
                    <a:pt x="5918" y="26099"/>
                  </a:cubicBezTo>
                  <a:cubicBezTo>
                    <a:pt x="6823" y="22349"/>
                    <a:pt x="9609" y="15003"/>
                    <a:pt x="17539" y="15003"/>
                  </a:cubicBezTo>
                  <a:cubicBezTo>
                    <a:pt x="16348" y="13729"/>
                    <a:pt x="15241" y="11478"/>
                    <a:pt x="14264" y="8692"/>
                  </a:cubicBezTo>
                  <a:cubicBezTo>
                    <a:pt x="13371" y="6144"/>
                    <a:pt x="12586" y="3132"/>
                    <a:pt x="1193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s-ES_tradnl" sz="2400"/>
            </a:p>
          </p:txBody>
        </p:sp>
        <p:sp>
          <p:nvSpPr>
            <p:cNvPr id="25" name="Google Shape;300;p19">
              <a:extLst>
                <a:ext uri="{FF2B5EF4-FFF2-40B4-BE49-F238E27FC236}">
                  <a16:creationId xmlns:a16="http://schemas.microsoft.com/office/drawing/2014/main" id="{6097528F-04E6-8B48-A778-A410E356DD6C}"/>
                </a:ext>
              </a:extLst>
            </p:cNvPr>
            <p:cNvSpPr/>
            <p:nvPr/>
          </p:nvSpPr>
          <p:spPr>
            <a:xfrm>
              <a:off x="2612516" y="3620390"/>
              <a:ext cx="447298" cy="81050"/>
            </a:xfrm>
            <a:custGeom>
              <a:avLst/>
              <a:gdLst/>
              <a:ahLst/>
              <a:cxnLst/>
              <a:rect l="l" t="t" r="r" b="b"/>
              <a:pathLst>
                <a:path w="17217" h="3120" extrusionOk="0">
                  <a:moveTo>
                    <a:pt x="0" y="0"/>
                  </a:moveTo>
                  <a:cubicBezTo>
                    <a:pt x="619" y="1310"/>
                    <a:pt x="1286" y="2381"/>
                    <a:pt x="1977" y="3120"/>
                  </a:cubicBezTo>
                  <a:lnTo>
                    <a:pt x="15240" y="3120"/>
                  </a:lnTo>
                  <a:cubicBezTo>
                    <a:pt x="15931" y="2381"/>
                    <a:pt x="16598" y="1310"/>
                    <a:pt x="172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s-ES_tradnl" sz="2400"/>
            </a:p>
          </p:txBody>
        </p:sp>
        <p:sp>
          <p:nvSpPr>
            <p:cNvPr id="26" name="Google Shape;301;p19">
              <a:extLst>
                <a:ext uri="{FF2B5EF4-FFF2-40B4-BE49-F238E27FC236}">
                  <a16:creationId xmlns:a16="http://schemas.microsoft.com/office/drawing/2014/main" id="{607556AE-64EE-AF48-92F8-1C7CE2D3C815}"/>
                </a:ext>
              </a:extLst>
            </p:cNvPr>
            <p:cNvSpPr/>
            <p:nvPr/>
          </p:nvSpPr>
          <p:spPr>
            <a:xfrm>
              <a:off x="2640964" y="2491805"/>
              <a:ext cx="384816" cy="385090"/>
            </a:xfrm>
            <a:custGeom>
              <a:avLst/>
              <a:gdLst/>
              <a:ahLst/>
              <a:cxnLst/>
              <a:rect l="l" t="t" r="r" b="b"/>
              <a:pathLst>
                <a:path w="14812" h="14824" extrusionOk="0">
                  <a:moveTo>
                    <a:pt x="7406" y="0"/>
                  </a:moveTo>
                  <a:cubicBezTo>
                    <a:pt x="3311" y="0"/>
                    <a:pt x="1" y="3322"/>
                    <a:pt x="1" y="7418"/>
                  </a:cubicBezTo>
                  <a:cubicBezTo>
                    <a:pt x="1" y="11502"/>
                    <a:pt x="3311" y="14824"/>
                    <a:pt x="7406" y="14824"/>
                  </a:cubicBezTo>
                  <a:cubicBezTo>
                    <a:pt x="11502" y="14824"/>
                    <a:pt x="14812" y="11502"/>
                    <a:pt x="14812" y="7418"/>
                  </a:cubicBezTo>
                  <a:cubicBezTo>
                    <a:pt x="14812" y="3322"/>
                    <a:pt x="11502" y="0"/>
                    <a:pt x="7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s-ES_tradnl" sz="2400"/>
            </a:p>
          </p:txBody>
        </p:sp>
        <p:sp>
          <p:nvSpPr>
            <p:cNvPr id="27" name="Google Shape;302;p19">
              <a:extLst>
                <a:ext uri="{FF2B5EF4-FFF2-40B4-BE49-F238E27FC236}">
                  <a16:creationId xmlns:a16="http://schemas.microsoft.com/office/drawing/2014/main" id="{F628DDD4-CFB2-AE4A-B570-7DCAA7BB2813}"/>
                </a:ext>
              </a:extLst>
            </p:cNvPr>
            <p:cNvSpPr/>
            <p:nvPr/>
          </p:nvSpPr>
          <p:spPr>
            <a:xfrm>
              <a:off x="2692013" y="2542824"/>
              <a:ext cx="283052" cy="283051"/>
            </a:xfrm>
            <a:custGeom>
              <a:avLst/>
              <a:gdLst/>
              <a:ahLst/>
              <a:cxnLst/>
              <a:rect l="l" t="t" r="r" b="b"/>
              <a:pathLst>
                <a:path w="10895" h="10896" extrusionOk="0">
                  <a:moveTo>
                    <a:pt x="5441" y="1"/>
                  </a:moveTo>
                  <a:cubicBezTo>
                    <a:pt x="2429" y="1"/>
                    <a:pt x="0" y="2442"/>
                    <a:pt x="0" y="5454"/>
                  </a:cubicBezTo>
                  <a:cubicBezTo>
                    <a:pt x="0" y="8454"/>
                    <a:pt x="2429" y="10895"/>
                    <a:pt x="5441" y="10895"/>
                  </a:cubicBezTo>
                  <a:cubicBezTo>
                    <a:pt x="8454" y="10895"/>
                    <a:pt x="10894" y="8454"/>
                    <a:pt x="10894" y="5454"/>
                  </a:cubicBezTo>
                  <a:cubicBezTo>
                    <a:pt x="10894" y="2442"/>
                    <a:pt x="8454" y="1"/>
                    <a:pt x="5441" y="1"/>
                  </a:cubicBezTo>
                  <a:close/>
                </a:path>
              </a:pathLst>
            </a:custGeom>
            <a:solidFill>
              <a:srgbClr val="09E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s-ES_tradnl" sz="2400"/>
            </a:p>
          </p:txBody>
        </p:sp>
        <p:sp>
          <p:nvSpPr>
            <p:cNvPr id="28" name="Google Shape;303;p19">
              <a:extLst>
                <a:ext uri="{FF2B5EF4-FFF2-40B4-BE49-F238E27FC236}">
                  <a16:creationId xmlns:a16="http://schemas.microsoft.com/office/drawing/2014/main" id="{8FDB0154-FB92-3740-8572-49BCB443AC72}"/>
                </a:ext>
              </a:extLst>
            </p:cNvPr>
            <p:cNvSpPr/>
            <p:nvPr/>
          </p:nvSpPr>
          <p:spPr>
            <a:xfrm>
              <a:off x="2714901" y="2983571"/>
              <a:ext cx="257696" cy="257359"/>
            </a:xfrm>
            <a:custGeom>
              <a:avLst/>
              <a:gdLst/>
              <a:ahLst/>
              <a:cxnLst/>
              <a:rect l="l" t="t" r="r" b="b"/>
              <a:pathLst>
                <a:path w="9919" h="9907" extrusionOk="0">
                  <a:moveTo>
                    <a:pt x="4953" y="0"/>
                  </a:moveTo>
                  <a:cubicBezTo>
                    <a:pt x="2215" y="0"/>
                    <a:pt x="0" y="2215"/>
                    <a:pt x="0" y="4953"/>
                  </a:cubicBezTo>
                  <a:cubicBezTo>
                    <a:pt x="0" y="7692"/>
                    <a:pt x="2215" y="9906"/>
                    <a:pt x="4953" y="9906"/>
                  </a:cubicBezTo>
                  <a:cubicBezTo>
                    <a:pt x="7692" y="9906"/>
                    <a:pt x="9918" y="7692"/>
                    <a:pt x="9918" y="4953"/>
                  </a:cubicBezTo>
                  <a:cubicBezTo>
                    <a:pt x="9918" y="2215"/>
                    <a:pt x="7692" y="0"/>
                    <a:pt x="4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s-ES_tradnl" sz="2400"/>
            </a:p>
          </p:txBody>
        </p:sp>
        <p:sp>
          <p:nvSpPr>
            <p:cNvPr id="29" name="Google Shape;304;p19">
              <a:extLst>
                <a:ext uri="{FF2B5EF4-FFF2-40B4-BE49-F238E27FC236}">
                  <a16:creationId xmlns:a16="http://schemas.microsoft.com/office/drawing/2014/main" id="{D05420BB-D2E6-0040-AA49-A51194FB44FE}"/>
                </a:ext>
              </a:extLst>
            </p:cNvPr>
            <p:cNvSpPr/>
            <p:nvPr/>
          </p:nvSpPr>
          <p:spPr>
            <a:xfrm>
              <a:off x="2759119" y="3027783"/>
              <a:ext cx="168922" cy="168906"/>
            </a:xfrm>
            <a:custGeom>
              <a:avLst/>
              <a:gdLst/>
              <a:ahLst/>
              <a:cxnLst/>
              <a:rect l="l" t="t" r="r" b="b"/>
              <a:pathLst>
                <a:path w="6502" h="6502" extrusionOk="0">
                  <a:moveTo>
                    <a:pt x="3251" y="1"/>
                  </a:moveTo>
                  <a:cubicBezTo>
                    <a:pt x="1453" y="1"/>
                    <a:pt x="1" y="1453"/>
                    <a:pt x="1" y="3251"/>
                  </a:cubicBezTo>
                  <a:cubicBezTo>
                    <a:pt x="1" y="5049"/>
                    <a:pt x="1453" y="6502"/>
                    <a:pt x="3251" y="6502"/>
                  </a:cubicBezTo>
                  <a:cubicBezTo>
                    <a:pt x="5049" y="6502"/>
                    <a:pt x="6502" y="5049"/>
                    <a:pt x="6502" y="3251"/>
                  </a:cubicBezTo>
                  <a:cubicBezTo>
                    <a:pt x="6502" y="1453"/>
                    <a:pt x="5049" y="1"/>
                    <a:pt x="3251" y="1"/>
                  </a:cubicBezTo>
                  <a:close/>
                </a:path>
              </a:pathLst>
            </a:custGeom>
            <a:solidFill>
              <a:srgbClr val="09E1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s-ES_tradnl" sz="2400"/>
            </a:p>
          </p:txBody>
        </p:sp>
      </p:grpSp>
    </p:spTree>
    <p:extLst>
      <p:ext uri="{BB962C8B-B14F-4D97-AF65-F5344CB8AC3E}">
        <p14:creationId xmlns:p14="http://schemas.microsoft.com/office/powerpoint/2010/main" val="39291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F69615-B389-0D4A-89F5-2C02B3028B48}"/>
              </a:ext>
            </a:extLst>
          </p:cNvPr>
          <p:cNvSpPr txBox="1"/>
          <p:nvPr/>
        </p:nvSpPr>
        <p:spPr>
          <a:xfrm>
            <a:off x="539613" y="911913"/>
            <a:ext cx="6046788" cy="113877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fontAlgn="t">
              <a:lnSpc>
                <a:spcPct val="90000"/>
              </a:lnSpc>
            </a:pPr>
            <a:r>
              <a:rPr lang="en-US" sz="8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Gracias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E200EA7-3FEE-2E48-9E6E-D1F56BC87607}"/>
              </a:ext>
            </a:extLst>
          </p:cNvPr>
          <p:cNvGrpSpPr/>
          <p:nvPr/>
        </p:nvGrpSpPr>
        <p:grpSpPr>
          <a:xfrm rot="5400000">
            <a:off x="-5271386" y="2924173"/>
            <a:ext cx="3276601" cy="3276601"/>
            <a:chOff x="-5271386" y="1909043"/>
            <a:chExt cx="4291732" cy="4291732"/>
          </a:xfrm>
        </p:grpSpPr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05BE615F-9FDF-EC4E-90A0-1AA1638C7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5271386" y="4054909"/>
              <a:ext cx="2145866" cy="2145866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C8C72DFA-1BE8-344C-B9EF-6FAD51F4F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3125520" y="4054909"/>
              <a:ext cx="2145866" cy="2145866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5B0F7FA6-C438-164A-9F9C-862675F93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-3125520" y="1909043"/>
              <a:ext cx="2145866" cy="2145866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29A0D3B-C7E8-204D-BC8D-7E66390DF240}"/>
              </a:ext>
            </a:extLst>
          </p:cNvPr>
          <p:cNvGrpSpPr/>
          <p:nvPr/>
        </p:nvGrpSpPr>
        <p:grpSpPr>
          <a:xfrm>
            <a:off x="-5271388" y="-1096659"/>
            <a:ext cx="3276601" cy="3271934"/>
            <a:chOff x="13277686" y="2001834"/>
            <a:chExt cx="4291732" cy="4285619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39B40D44-ABB9-A246-9034-6B334CE09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15423552" y="4141586"/>
              <a:ext cx="2145866" cy="2145866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FFC44A95-854B-0B46-B4A0-136CB75FF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15423552" y="2001834"/>
              <a:ext cx="2145866" cy="2145866"/>
            </a:xfrm>
            <a:prstGeom prst="rect">
              <a:avLst/>
            </a:prstGeom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1E3C5000-0BDB-AE42-AC9A-F87212E01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13277686" y="4141587"/>
              <a:ext cx="2145866" cy="2145866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8BFC005-7ABB-9141-B82E-FD22D88EE548}"/>
              </a:ext>
            </a:extLst>
          </p:cNvPr>
          <p:cNvGrpSpPr/>
          <p:nvPr/>
        </p:nvGrpSpPr>
        <p:grpSpPr>
          <a:xfrm>
            <a:off x="-5201367" y="6949673"/>
            <a:ext cx="3276601" cy="3266024"/>
            <a:chOff x="18021660" y="1982010"/>
            <a:chExt cx="4291732" cy="4277878"/>
          </a:xfrm>
        </p:grpSpPr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F2696D89-A2A6-A048-AC7E-9E09B116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167526" y="4114022"/>
              <a:ext cx="2145866" cy="2145866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D5BC198A-C555-C54E-832B-AEE25186F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>
              <a:off x="18021660" y="4114022"/>
              <a:ext cx="2145866" cy="2145866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FBF4650-E7F3-CB42-82B5-C3D7687C2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0167526" y="1982010"/>
              <a:ext cx="2145866" cy="2145866"/>
            </a:xfrm>
            <a:prstGeom prst="rect">
              <a:avLst/>
            </a:prstGeom>
          </p:spPr>
        </p:pic>
      </p:grpSp>
      <p:pic>
        <p:nvPicPr>
          <p:cNvPr id="21" name="Imagen 2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DACB6F0-ACC0-634C-9B0B-0C1573E7B0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2" y="454186"/>
            <a:ext cx="3445534" cy="20542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61623A4-F4A7-B540-B354-7DC2F39B4AA3}"/>
              </a:ext>
            </a:extLst>
          </p:cNvPr>
          <p:cNvSpPr txBox="1"/>
          <p:nvPr/>
        </p:nvSpPr>
        <p:spPr>
          <a:xfrm>
            <a:off x="539613" y="4665074"/>
            <a:ext cx="59645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chemeClr val="tx1"/>
                </a:solidFill>
                <a:latin typeface="Open Sans" panose="020B0606030504020204" pitchFamily="34" charset="0"/>
              </a:rPr>
              <a:t>Javier Megias</a:t>
            </a:r>
          </a:p>
          <a:p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nkinter Sans Light" pitchFamily="2" charset="0"/>
              </a:rPr>
              <a:t>Director de Programa</a:t>
            </a:r>
          </a:p>
          <a:p>
            <a:r>
              <a:rPr lang="es-ES" sz="3200" b="1" dirty="0">
                <a:solidFill>
                  <a:schemeClr val="tx2"/>
                </a:solidFill>
                <a:latin typeface="Bankinter Sans Light" pitchFamily="2" charset="0"/>
              </a:rPr>
              <a:t>Fundación Innovación Bankinter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4C1DEEC-065D-1648-9098-A0E3990ACEDF}"/>
              </a:ext>
            </a:extLst>
          </p:cNvPr>
          <p:cNvGrpSpPr/>
          <p:nvPr/>
        </p:nvGrpSpPr>
        <p:grpSpPr>
          <a:xfrm>
            <a:off x="7736874" y="5652284"/>
            <a:ext cx="4082943" cy="554417"/>
            <a:chOff x="2258940" y="3406111"/>
            <a:chExt cx="9557023" cy="1297734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6DAD86DA-5A08-F14B-BB2D-5E074B1DE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66E2CFAF-F11A-814C-BAAE-D5E620681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CBA6810-41B8-5947-AA6E-93CB6770E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4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D98DE1C7-7AEB-274A-9504-5A19C780D6FC}"/>
              </a:ext>
            </a:extLst>
          </p:cNvPr>
          <p:cNvSpPr/>
          <p:nvPr/>
        </p:nvSpPr>
        <p:spPr>
          <a:xfrm>
            <a:off x="681445" y="3763859"/>
            <a:ext cx="3253968" cy="2194190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s-ES_tradnl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¿Por qué?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s-ES_tradnl" sz="1700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Ayudar a que las startups se transformen en scaleups, que son las que realmente crean </a:t>
            </a:r>
            <a:r>
              <a:rPr lang="es-ES_tradnl" sz="1700" b="1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riqueza</a:t>
            </a:r>
            <a:r>
              <a:rPr lang="es-ES_tradnl" sz="1700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_tradnl" sz="1700" b="1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empleo</a:t>
            </a:r>
            <a:r>
              <a:rPr lang="es-ES_tradnl" sz="1700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un </a:t>
            </a:r>
            <a:r>
              <a:rPr lang="es-ES_tradnl" sz="1700" b="1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impacto sostenible</a:t>
            </a:r>
            <a:r>
              <a:rPr lang="es-ES_tradnl" sz="1700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para potenciar círculos virtuosos.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E1E5C48-1BA4-BE42-BCAB-4F80FF06404C}"/>
              </a:ext>
            </a:extLst>
          </p:cNvPr>
          <p:cNvSpPr/>
          <p:nvPr/>
        </p:nvSpPr>
        <p:spPr>
          <a:xfrm>
            <a:off x="4456003" y="3763859"/>
            <a:ext cx="3253968" cy="2481961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s-ES_tradnl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 </a:t>
            </a:r>
            <a:endParaRPr lang="es-ES_tradnl" sz="1600" dirty="0">
              <a:solidFill>
                <a:srgbClr val="2B2B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s-ES_tradnl" sz="1700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Ayudar a 80 startups a lo largo de 4 años a estar preparadas y bien </a:t>
            </a:r>
            <a:r>
              <a:rPr lang="es-ES_tradnl" sz="1700" b="1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financiadas</a:t>
            </a:r>
            <a:r>
              <a:rPr lang="es-ES_tradnl" sz="1700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el crecimiento, </a:t>
            </a:r>
            <a:r>
              <a:rPr lang="es-ES_tradnl" sz="1700" b="1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anticiparse</a:t>
            </a:r>
            <a:r>
              <a:rPr lang="es-ES_tradnl" sz="1700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los próximos retos, crear </a:t>
            </a:r>
            <a:r>
              <a:rPr lang="es-ES_tradnl" sz="1700" b="1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redes</a:t>
            </a:r>
            <a:r>
              <a:rPr lang="es-ES_tradnl" sz="1700" dirty="0">
                <a:solidFill>
                  <a:srgbClr val="2B2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desarrollar sus habilidades de liderazgo y equipos.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25C2ED4-D65B-E64C-A203-C97379AB6599}"/>
              </a:ext>
            </a:extLst>
          </p:cNvPr>
          <p:cNvSpPr/>
          <p:nvPr/>
        </p:nvSpPr>
        <p:spPr>
          <a:xfrm>
            <a:off x="8262459" y="3763859"/>
            <a:ext cx="3253968" cy="369332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¿Quiénes somos</a:t>
            </a: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3B0BB614-C078-234C-8551-32D8E97EC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73" y="1748819"/>
            <a:ext cx="1558359" cy="1558359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F66177DA-A757-3147-99C3-889DBA9FB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5395" y="1748819"/>
            <a:ext cx="1558359" cy="1558359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D700A9B0-6CE6-6B4C-9A19-41B0B06F6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0424" y="1748819"/>
            <a:ext cx="1558359" cy="155835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918AAAE-D40B-8142-B8E8-D7EC6560C43A}"/>
              </a:ext>
            </a:extLst>
          </p:cNvPr>
          <p:cNvSpPr txBox="1"/>
          <p:nvPr/>
        </p:nvSpPr>
        <p:spPr>
          <a:xfrm>
            <a:off x="543199" y="360259"/>
            <a:ext cx="8075283" cy="569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t">
              <a:lnSpc>
                <a:spcPct val="90000"/>
              </a:lnSpc>
            </a:pPr>
            <a:r>
              <a:rPr lang="es-ES_tradnl" sz="4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¿Qué es Scaleup </a:t>
            </a:r>
            <a:r>
              <a:rPr lang="es-ES_tradnl" sz="400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Spain</a:t>
            </a:r>
            <a:r>
              <a:rPr lang="es-ES_tradnl" sz="4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Network?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06F9A18-D089-9647-A542-5636BDE44A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39525" y="4589872"/>
            <a:ext cx="1013761" cy="6606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3715268-24DA-5740-9FC8-E7E0536B1E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9443" y="4589872"/>
            <a:ext cx="1711512" cy="6982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BB181E-51D5-9D42-BF86-21FB139C04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4574" y="5565623"/>
            <a:ext cx="2178190" cy="2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081524-6629-6147-8623-EAEF5899CB2E}"/>
              </a:ext>
            </a:extLst>
          </p:cNvPr>
          <p:cNvSpPr txBox="1"/>
          <p:nvPr/>
        </p:nvSpPr>
        <p:spPr>
          <a:xfrm>
            <a:off x="469625" y="3429000"/>
            <a:ext cx="7423643" cy="257647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u="none" strike="noStrike" kern="1200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Una scaleup es una </a:t>
            </a:r>
            <a:r>
              <a:rPr kumimoji="0" lang="es-ES_tradnl" sz="3600" u="none" strike="noStrike" kern="1200" cap="none" spc="0" normalizeH="0" baseline="0" dirty="0" err="1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startup</a:t>
            </a:r>
            <a:r>
              <a:rPr kumimoji="0" lang="es-ES_tradnl" sz="3600" u="none" strike="noStrike" kern="1200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ha alcanzado la fase de </a:t>
            </a:r>
            <a:r>
              <a:rPr kumimoji="0" lang="es-ES_tradnl" sz="360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crecimiento exponencial</a:t>
            </a:r>
            <a:r>
              <a:rPr kumimoji="0" lang="es-ES_tradnl" sz="3600" u="none" strike="noStrike" kern="1200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tiene unos </a:t>
            </a:r>
            <a:r>
              <a:rPr lang="es-ES_tradnl" sz="36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ingresos</a:t>
            </a:r>
            <a:r>
              <a:rPr kumimoji="0" lang="es-ES_tradnl" sz="3600" u="none" strike="noStrike" kern="1200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al menos 1M€ y se enfrenta a diferentes </a:t>
            </a:r>
            <a:r>
              <a:rPr lang="es-ES_tradnl" sz="3600" dirty="0">
                <a:solidFill>
                  <a:srgbClr val="09E1CD"/>
                </a:solidFill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retos de escalado</a:t>
            </a:r>
            <a:r>
              <a:rPr kumimoji="0" lang="es-ES_tradnl" sz="3600" u="none" strike="noStrike" kern="1200" cap="none" spc="0" normalizeH="0" baseline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70BCCE-2004-2D45-A836-AABA6BCB5E1D}"/>
              </a:ext>
            </a:extLst>
          </p:cNvPr>
          <p:cNvSpPr txBox="1"/>
          <p:nvPr/>
        </p:nvSpPr>
        <p:spPr>
          <a:xfrm>
            <a:off x="469625" y="3084290"/>
            <a:ext cx="3652283" cy="34471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¿Qué es una scaleup?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561FBB-BF7E-3F4B-AB59-6E46F6A09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4"/>
          <a:stretch/>
        </p:blipFill>
        <p:spPr>
          <a:xfrm>
            <a:off x="8317728" y="0"/>
            <a:ext cx="3878554" cy="6858000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8813B8F-F8FD-944D-BE32-CC979CB27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09" y="102290"/>
            <a:ext cx="1347367" cy="8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adroTexto 94">
            <a:extLst>
              <a:ext uri="{FF2B5EF4-FFF2-40B4-BE49-F238E27FC236}">
                <a16:creationId xmlns:a16="http://schemas.microsoft.com/office/drawing/2014/main" id="{1E1B11A2-4A74-6640-9AC9-533ABF7B1DD5}"/>
              </a:ext>
            </a:extLst>
          </p:cNvPr>
          <p:cNvSpPr txBox="1"/>
          <p:nvPr/>
        </p:nvSpPr>
        <p:spPr>
          <a:xfrm>
            <a:off x="543200" y="360259"/>
            <a:ext cx="8827126" cy="569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t">
              <a:lnSpc>
                <a:spcPct val="90000"/>
              </a:lnSpc>
            </a:pPr>
            <a:r>
              <a:rPr lang="es-ES_tradnl" sz="4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¿Qué tipos de scaleup hay?</a:t>
            </a:r>
          </a:p>
        </p:txBody>
      </p:sp>
      <p:grpSp>
        <p:nvGrpSpPr>
          <p:cNvPr id="96" name="Grupo 95">
            <a:extLst>
              <a:ext uri="{FF2B5EF4-FFF2-40B4-BE49-F238E27FC236}">
                <a16:creationId xmlns:a16="http://schemas.microsoft.com/office/drawing/2014/main" id="{FCCB83E7-D54C-3A4E-8017-6396B34E574B}"/>
              </a:ext>
            </a:extLst>
          </p:cNvPr>
          <p:cNvGrpSpPr/>
          <p:nvPr/>
        </p:nvGrpSpPr>
        <p:grpSpPr>
          <a:xfrm>
            <a:off x="225795" y="6401266"/>
            <a:ext cx="2208956" cy="299951"/>
            <a:chOff x="2258940" y="3406111"/>
            <a:chExt cx="9557023" cy="1297734"/>
          </a:xfrm>
        </p:grpSpPr>
        <p:pic>
          <p:nvPicPr>
            <p:cNvPr id="97" name="Imagen 96">
              <a:extLst>
                <a:ext uri="{FF2B5EF4-FFF2-40B4-BE49-F238E27FC236}">
                  <a16:creationId xmlns:a16="http://schemas.microsoft.com/office/drawing/2014/main" id="{DD04BD7F-5509-944E-A3B9-72D0DA0F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98" name="Gráfico 97">
              <a:extLst>
                <a:ext uri="{FF2B5EF4-FFF2-40B4-BE49-F238E27FC236}">
                  <a16:creationId xmlns:a16="http://schemas.microsoft.com/office/drawing/2014/main" id="{30A8E376-7B5A-E741-ADA9-3D5894A46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99" name="Imagen 98">
              <a:extLst>
                <a:ext uri="{FF2B5EF4-FFF2-40B4-BE49-F238E27FC236}">
                  <a16:creationId xmlns:a16="http://schemas.microsoft.com/office/drawing/2014/main" id="{EE290572-B2E2-2E4D-94FD-E44427D0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E1347A45-6B45-F94C-A1E5-E4D6EFB74AD2}"/>
              </a:ext>
            </a:extLst>
          </p:cNvPr>
          <p:cNvSpPr/>
          <p:nvPr/>
        </p:nvSpPr>
        <p:spPr>
          <a:xfrm>
            <a:off x="9548599" y="2244956"/>
            <a:ext cx="2818034" cy="92333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s-ES_tradnl" sz="6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DF090DD7-0858-B846-A20D-E7E367D69BFB}"/>
              </a:ext>
            </a:extLst>
          </p:cNvPr>
          <p:cNvGrpSpPr/>
          <p:nvPr/>
        </p:nvGrpSpPr>
        <p:grpSpPr>
          <a:xfrm>
            <a:off x="4107761" y="5908858"/>
            <a:ext cx="4226264" cy="738664"/>
            <a:chOff x="6038070" y="5458794"/>
            <a:chExt cx="4226264" cy="738664"/>
          </a:xfrm>
        </p:grpSpPr>
        <p:sp>
          <p:nvSpPr>
            <p:cNvPr id="126" name="CuadroTexto 125">
              <a:extLst>
                <a:ext uri="{FF2B5EF4-FFF2-40B4-BE49-F238E27FC236}">
                  <a16:creationId xmlns:a16="http://schemas.microsoft.com/office/drawing/2014/main" id="{E866C40C-1316-4147-BC37-4794F5AF8DA8}"/>
                </a:ext>
              </a:extLst>
            </p:cNvPr>
            <p:cNvSpPr txBox="1"/>
            <p:nvPr/>
          </p:nvSpPr>
          <p:spPr>
            <a:xfrm>
              <a:off x="6038070" y="5458794"/>
              <a:ext cx="1186292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4800" b="1" spc="-3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</a:t>
              </a:r>
              <a:r>
                <a:rPr lang="es-ES_tradnl" sz="4800" b="1" spc="-3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517726A3-33E7-7D47-B7FA-012F99907831}"/>
                </a:ext>
              </a:extLst>
            </p:cNvPr>
            <p:cNvSpPr/>
            <p:nvPr/>
          </p:nvSpPr>
          <p:spPr>
            <a:xfrm>
              <a:off x="6761832" y="5592322"/>
              <a:ext cx="3502502" cy="430887"/>
            </a:xfrm>
            <a:prstGeom prst="rect">
              <a:avLst/>
            </a:prstGeom>
          </p:spPr>
          <p:txBody>
            <a:bodyPr wrap="square" lIns="0" tIns="0" rIns="0" bIns="0" numCol="1">
              <a:spAutoFit/>
            </a:bodyPr>
            <a:lstStyle/>
            <a:p>
              <a:pPr lvl="0">
                <a:defRPr/>
              </a:pPr>
              <a:r>
                <a:rPr lang="es-ES_tradnl" sz="1400" b="1" kern="0" dirty="0">
                  <a:solidFill>
                    <a:srgbClr val="2B2B2B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LIDERADAS POR</a:t>
              </a:r>
            </a:p>
            <a:p>
              <a:pPr lvl="0">
                <a:defRPr/>
              </a:pPr>
              <a:r>
                <a:rPr lang="es-ES_tradnl" sz="1400" b="1" kern="0" dirty="0">
                  <a:solidFill>
                    <a:srgbClr val="2B2B2B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MUJERES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35E54D7F-CC64-E34A-A96C-CCD39C36D895}"/>
                </a:ext>
              </a:extLst>
            </p:cNvPr>
            <p:cNvSpPr txBox="1"/>
            <p:nvPr/>
          </p:nvSpPr>
          <p:spPr>
            <a:xfrm>
              <a:off x="7599208" y="5807765"/>
              <a:ext cx="689612" cy="215444"/>
            </a:xfrm>
            <a:prstGeom prst="rect">
              <a:avLst/>
            </a:prstGeom>
          </p:spPr>
          <p:txBody>
            <a:bodyPr wrap="square" lIns="0" tIns="0" rIns="0" bIns="0" numCol="1">
              <a:spAutoFit/>
            </a:bodyPr>
            <a:lstStyle>
              <a:defPPr>
                <a:defRPr lang="es-ES"/>
              </a:defPPr>
              <a:lvl1pPr lvl="0">
                <a:defRPr sz="2000">
                  <a:latin typeface="Bankinter Sans Light" pitchFamily="2" charset="0"/>
                </a:defRPr>
              </a:lvl1pPr>
            </a:lstStyle>
            <a:p>
              <a:r>
                <a:rPr lang="es-ES_tradnl" sz="1400" dirty="0">
                  <a:solidFill>
                    <a:srgbClr val="FF66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19%</a:t>
              </a:r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69253C13-0F79-174C-AF4F-7146CC103DEC}"/>
              </a:ext>
            </a:extLst>
          </p:cNvPr>
          <p:cNvSpPr/>
          <p:nvPr/>
        </p:nvSpPr>
        <p:spPr>
          <a:xfrm>
            <a:off x="7973122" y="6584818"/>
            <a:ext cx="4282266" cy="169277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Fuente: Informe “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scaleups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España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lang="en-US" sz="1050" i="1" dirty="0">
              <a:solidFill>
                <a:srgbClr val="2B2B2B"/>
              </a:solidFill>
              <a:latin typeface="Bankinter Sans Ligh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DD6A73-D3DB-664B-9F7B-1A4CE94C0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0622" y="463484"/>
            <a:ext cx="2565391" cy="2824813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4EA54921-911A-D54D-A8A1-223717EE29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591"/>
          <a:stretch/>
        </p:blipFill>
        <p:spPr>
          <a:xfrm>
            <a:off x="7988624" y="3666080"/>
            <a:ext cx="4300317" cy="25409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D2309D-6CBF-8345-9F5E-73451E095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609" y="1020933"/>
            <a:ext cx="5811902" cy="4744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F1FE23-E5E7-4A47-8CC9-321A765E72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98"/>
          <a:stretch/>
        </p:blipFill>
        <p:spPr>
          <a:xfrm>
            <a:off x="4088902" y="1043761"/>
            <a:ext cx="3645442" cy="517386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C2FEF09-1E7A-0A4F-9294-54F38550F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89"/>
          <a:stretch/>
        </p:blipFill>
        <p:spPr>
          <a:xfrm>
            <a:off x="7795304" y="1043761"/>
            <a:ext cx="3521134" cy="517386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88B896B-8CBD-9D43-B77A-7F4AB0E15ECC}"/>
              </a:ext>
            </a:extLst>
          </p:cNvPr>
          <p:cNvSpPr/>
          <p:nvPr/>
        </p:nvSpPr>
        <p:spPr>
          <a:xfrm>
            <a:off x="7973122" y="6584818"/>
            <a:ext cx="4282266" cy="169277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Fuente: Informe “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scaleups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España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lang="en-US" sz="1050" i="1" dirty="0">
              <a:solidFill>
                <a:srgbClr val="2B2B2B"/>
              </a:solidFill>
              <a:latin typeface="Bankinter Sans Ligh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A4B10F3-0CE6-1F4F-92AA-34C90710BCF6}"/>
              </a:ext>
            </a:extLst>
          </p:cNvPr>
          <p:cNvSpPr txBox="1"/>
          <p:nvPr/>
        </p:nvSpPr>
        <p:spPr>
          <a:xfrm>
            <a:off x="543200" y="360259"/>
            <a:ext cx="8827126" cy="569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fontAlgn="t">
              <a:lnSpc>
                <a:spcPct val="90000"/>
              </a:lnSpc>
              <a:defRPr sz="4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_tradnl" dirty="0"/>
              <a:t>Inversión – principales magnitudes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6FF82E3-51B8-9A46-9BC0-102B030823FC}"/>
              </a:ext>
            </a:extLst>
          </p:cNvPr>
          <p:cNvGrpSpPr/>
          <p:nvPr/>
        </p:nvGrpSpPr>
        <p:grpSpPr>
          <a:xfrm>
            <a:off x="225795" y="6401266"/>
            <a:ext cx="2208956" cy="299951"/>
            <a:chOff x="2258940" y="3406111"/>
            <a:chExt cx="9557023" cy="129773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8A955D8-E5BF-D94D-9A06-624557B2C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DF0BC0F2-B2F9-4744-A2D5-C16A0FAF4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8164F30-26F3-764D-BD17-7C1EE2139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CB1D9FC-D613-CF48-B88C-08655E9CD68B}"/>
              </a:ext>
            </a:extLst>
          </p:cNvPr>
          <p:cNvSpPr txBox="1"/>
          <p:nvPr/>
        </p:nvSpPr>
        <p:spPr>
          <a:xfrm>
            <a:off x="1476467" y="1624145"/>
            <a:ext cx="20269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EVOLUCIÓN</a:t>
            </a:r>
            <a:endParaRPr lang="es-ES" sz="3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4963930-3557-AA4C-A53D-6BFBE53A1606}"/>
              </a:ext>
            </a:extLst>
          </p:cNvPr>
          <p:cNvSpPr/>
          <p:nvPr/>
        </p:nvSpPr>
        <p:spPr>
          <a:xfrm>
            <a:off x="1354547" y="1999168"/>
            <a:ext cx="2364013" cy="1107996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defRPr/>
            </a:pPr>
            <a:r>
              <a:rPr lang="es-ES_tradnl" dirty="0">
                <a:latin typeface="Bankinter Sans Light" pitchFamily="2" charset="0"/>
              </a:rPr>
              <a:t>¿Qué hace que en las próximas rondas se inviertan los pesos de </a:t>
            </a:r>
            <a:r>
              <a:rPr lang="es-ES_tradnl" dirty="0" err="1">
                <a:latin typeface="Bankinter Sans Light" pitchFamily="2" charset="0"/>
              </a:rPr>
              <a:t>Scalers</a:t>
            </a:r>
            <a:r>
              <a:rPr lang="es-ES_tradnl" dirty="0">
                <a:latin typeface="Bankinter Sans Light" pitchFamily="2" charset="0"/>
              </a:rPr>
              <a:t> y </a:t>
            </a:r>
            <a:r>
              <a:rPr lang="es-ES_tradnl" dirty="0" err="1">
                <a:latin typeface="Bankinter Sans Light" pitchFamily="2" charset="0"/>
              </a:rPr>
              <a:t>Rockets</a:t>
            </a:r>
            <a:r>
              <a:rPr lang="es-ES_tradnl" dirty="0">
                <a:latin typeface="Bankinter Sans Light" pitchFamily="2" charset="0"/>
              </a:rPr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C868C1-D0CD-5C40-B7FF-DABE793A84D3}"/>
              </a:ext>
            </a:extLst>
          </p:cNvPr>
          <p:cNvSpPr txBox="1"/>
          <p:nvPr/>
        </p:nvSpPr>
        <p:spPr>
          <a:xfrm>
            <a:off x="-1300480" y="3261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B50893-CBE9-A44A-9258-50E39CE0C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562" y="3801664"/>
            <a:ext cx="3723442" cy="23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7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88B896B-8CBD-9D43-B77A-7F4AB0E15ECC}"/>
              </a:ext>
            </a:extLst>
          </p:cNvPr>
          <p:cNvSpPr/>
          <p:nvPr/>
        </p:nvSpPr>
        <p:spPr>
          <a:xfrm>
            <a:off x="7973122" y="6584818"/>
            <a:ext cx="4282266" cy="169277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Fuente: Informe “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scaleups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España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lang="en-US" sz="1050" i="1" dirty="0">
              <a:solidFill>
                <a:srgbClr val="2B2B2B"/>
              </a:solidFill>
              <a:latin typeface="Bankinter Sans Ligh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A4B10F3-0CE6-1F4F-92AA-34C90710BCF6}"/>
              </a:ext>
            </a:extLst>
          </p:cNvPr>
          <p:cNvSpPr txBox="1"/>
          <p:nvPr/>
        </p:nvSpPr>
        <p:spPr>
          <a:xfrm>
            <a:off x="543200" y="360259"/>
            <a:ext cx="8827126" cy="569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fontAlgn="t">
              <a:lnSpc>
                <a:spcPct val="90000"/>
              </a:lnSpc>
              <a:defRPr sz="4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_tradnl" dirty="0"/>
              <a:t>Inversión – origen de los fondos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6FF82E3-51B8-9A46-9BC0-102B030823FC}"/>
              </a:ext>
            </a:extLst>
          </p:cNvPr>
          <p:cNvGrpSpPr/>
          <p:nvPr/>
        </p:nvGrpSpPr>
        <p:grpSpPr>
          <a:xfrm>
            <a:off x="225795" y="6401266"/>
            <a:ext cx="2208956" cy="299951"/>
            <a:chOff x="2258940" y="3406111"/>
            <a:chExt cx="9557023" cy="129773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8A955D8-E5BF-D94D-9A06-624557B2C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DF0BC0F2-B2F9-4744-A2D5-C16A0FAF4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8164F30-26F3-764D-BD17-7C1EE2139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E6C868C1-D0CD-5C40-B7FF-DABE793A84D3}"/>
              </a:ext>
            </a:extLst>
          </p:cNvPr>
          <p:cNvSpPr txBox="1"/>
          <p:nvPr/>
        </p:nvSpPr>
        <p:spPr>
          <a:xfrm>
            <a:off x="-1300480" y="3261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78E199-2ED3-0F4D-9DC0-2380310B2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447" y="1452456"/>
            <a:ext cx="8177106" cy="309922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F440F1C4-2A21-FB4F-BF22-11591C010069}"/>
              </a:ext>
            </a:extLst>
          </p:cNvPr>
          <p:cNvSpPr txBox="1"/>
          <p:nvPr/>
        </p:nvSpPr>
        <p:spPr>
          <a:xfrm>
            <a:off x="2858227" y="5060244"/>
            <a:ext cx="20269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ORIGEN DE </a:t>
            </a:r>
          </a:p>
          <a:p>
            <a:r>
              <a:rPr lang="es-ES_tradnl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FONDOS</a:t>
            </a:r>
            <a:endParaRPr lang="es-ES_tradnl" sz="3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D75572-55F0-154D-A89F-8542B600081F}"/>
              </a:ext>
            </a:extLst>
          </p:cNvPr>
          <p:cNvSpPr/>
          <p:nvPr/>
        </p:nvSpPr>
        <p:spPr>
          <a:xfrm>
            <a:off x="5093427" y="5148865"/>
            <a:ext cx="3461293" cy="553998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defRPr/>
            </a:pPr>
            <a:r>
              <a:rPr lang="es-ES_tradnl" dirty="0">
                <a:latin typeface="Bankinter Sans Light" pitchFamily="2" charset="0"/>
              </a:rPr>
              <a:t>¿Cómo cambia el mix de inversión de las compañías según rondas?</a:t>
            </a:r>
          </a:p>
        </p:txBody>
      </p:sp>
      <p:sp>
        <p:nvSpPr>
          <p:cNvPr id="7" name="Flecha abajo 6">
            <a:extLst>
              <a:ext uri="{FF2B5EF4-FFF2-40B4-BE49-F238E27FC236}">
                <a16:creationId xmlns:a16="http://schemas.microsoft.com/office/drawing/2014/main" id="{D18C7EB7-97A1-8248-9B3B-C8F4E255BD00}"/>
              </a:ext>
            </a:extLst>
          </p:cNvPr>
          <p:cNvSpPr/>
          <p:nvPr/>
        </p:nvSpPr>
        <p:spPr>
          <a:xfrm>
            <a:off x="3530009" y="3564610"/>
            <a:ext cx="255181" cy="201692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 abajo 34">
            <a:extLst>
              <a:ext uri="{FF2B5EF4-FFF2-40B4-BE49-F238E27FC236}">
                <a16:creationId xmlns:a16="http://schemas.microsoft.com/office/drawing/2014/main" id="{561971CF-04CB-F54F-8D03-EC7D13537E1D}"/>
              </a:ext>
            </a:extLst>
          </p:cNvPr>
          <p:cNvSpPr/>
          <p:nvPr/>
        </p:nvSpPr>
        <p:spPr>
          <a:xfrm>
            <a:off x="6000341" y="3564610"/>
            <a:ext cx="255181" cy="201692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0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6EF653E6-C0EC-834A-968D-F351B273388A}"/>
              </a:ext>
            </a:extLst>
          </p:cNvPr>
          <p:cNvSpPr txBox="1"/>
          <p:nvPr/>
        </p:nvSpPr>
        <p:spPr>
          <a:xfrm>
            <a:off x="543200" y="360259"/>
            <a:ext cx="8827126" cy="569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fontAlgn="t">
              <a:lnSpc>
                <a:spcPct val="90000"/>
              </a:lnSpc>
              <a:defRPr sz="4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_tradnl"/>
              <a:t>Impacto en facturación - evolución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1C73BDDD-E047-8843-9D7D-5E57B044645A}"/>
              </a:ext>
            </a:extLst>
          </p:cNvPr>
          <p:cNvGrpSpPr/>
          <p:nvPr/>
        </p:nvGrpSpPr>
        <p:grpSpPr>
          <a:xfrm>
            <a:off x="225795" y="6401266"/>
            <a:ext cx="2208956" cy="299951"/>
            <a:chOff x="2258940" y="3406111"/>
            <a:chExt cx="9557023" cy="1297734"/>
          </a:xfrm>
        </p:grpSpPr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2D7FD1C1-B463-F643-8F27-4864A096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70" name="Gráfico 69">
              <a:extLst>
                <a:ext uri="{FF2B5EF4-FFF2-40B4-BE49-F238E27FC236}">
                  <a16:creationId xmlns:a16="http://schemas.microsoft.com/office/drawing/2014/main" id="{7EABA8EA-2D64-F840-B0B6-DC048F2C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3F87C6E7-5A7A-8040-89F7-88387774F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C2F068-FAF0-8047-80D7-3052A49F9AF3}"/>
              </a:ext>
            </a:extLst>
          </p:cNvPr>
          <p:cNvSpPr/>
          <p:nvPr/>
        </p:nvSpPr>
        <p:spPr>
          <a:xfrm>
            <a:off x="7973122" y="6584818"/>
            <a:ext cx="4282266" cy="169277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Fuente: Informe “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scaleups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España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lang="en-US" sz="1050" i="1" dirty="0">
              <a:solidFill>
                <a:srgbClr val="2B2B2B"/>
              </a:solidFill>
              <a:latin typeface="Bankinter Sans Ligh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AB739C-76D6-934A-B89B-948EF5898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805" y="1025924"/>
            <a:ext cx="8107715" cy="18494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182E76-A2A2-7643-AE67-B78A451F2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805" y="2709747"/>
            <a:ext cx="8107715" cy="369891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7D8A219-C175-A449-A609-CE3DFEEC0B0E}"/>
              </a:ext>
            </a:extLst>
          </p:cNvPr>
          <p:cNvSpPr txBox="1"/>
          <p:nvPr/>
        </p:nvSpPr>
        <p:spPr>
          <a:xfrm>
            <a:off x="5429282" y="2347103"/>
            <a:ext cx="1800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FF66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(vs -10,8% PIB España)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35A8EA-69F3-A147-8D2C-A5CADD405F2B}"/>
              </a:ext>
            </a:extLst>
          </p:cNvPr>
          <p:cNvSpPr txBox="1"/>
          <p:nvPr/>
        </p:nvSpPr>
        <p:spPr>
          <a:xfrm>
            <a:off x="3019646" y="5684065"/>
            <a:ext cx="25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Bankinter Sans Black" pitchFamily="2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7699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6EF653E6-C0EC-834A-968D-F351B273388A}"/>
              </a:ext>
            </a:extLst>
          </p:cNvPr>
          <p:cNvSpPr txBox="1"/>
          <p:nvPr/>
        </p:nvSpPr>
        <p:spPr>
          <a:xfrm>
            <a:off x="543200" y="360259"/>
            <a:ext cx="8827126" cy="569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fontAlgn="t">
              <a:lnSpc>
                <a:spcPct val="90000"/>
              </a:lnSpc>
              <a:defRPr sz="4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_tradnl"/>
              <a:t>Impacto en facturación - media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1C73BDDD-E047-8843-9D7D-5E57B044645A}"/>
              </a:ext>
            </a:extLst>
          </p:cNvPr>
          <p:cNvGrpSpPr/>
          <p:nvPr/>
        </p:nvGrpSpPr>
        <p:grpSpPr>
          <a:xfrm>
            <a:off x="225795" y="6401266"/>
            <a:ext cx="2208956" cy="299951"/>
            <a:chOff x="2258940" y="3406111"/>
            <a:chExt cx="9557023" cy="1297734"/>
          </a:xfrm>
        </p:grpSpPr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2D7FD1C1-B463-F643-8F27-4864A096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70" name="Gráfico 69">
              <a:extLst>
                <a:ext uri="{FF2B5EF4-FFF2-40B4-BE49-F238E27FC236}">
                  <a16:creationId xmlns:a16="http://schemas.microsoft.com/office/drawing/2014/main" id="{7EABA8EA-2D64-F840-B0B6-DC048F2C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3F87C6E7-5A7A-8040-89F7-88387774F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C2F068-FAF0-8047-80D7-3052A49F9AF3}"/>
              </a:ext>
            </a:extLst>
          </p:cNvPr>
          <p:cNvSpPr/>
          <p:nvPr/>
        </p:nvSpPr>
        <p:spPr>
          <a:xfrm>
            <a:off x="7973122" y="6584818"/>
            <a:ext cx="4282266" cy="169277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Fuente: Informe “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scaleups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España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lang="en-US" sz="1050" i="1" dirty="0">
              <a:solidFill>
                <a:srgbClr val="2B2B2B"/>
              </a:solidFill>
              <a:latin typeface="Bankinter Sans Ligh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7BF9AF-7305-3441-8807-634389E9E614}"/>
              </a:ext>
            </a:extLst>
          </p:cNvPr>
          <p:cNvSpPr txBox="1"/>
          <p:nvPr/>
        </p:nvSpPr>
        <p:spPr>
          <a:xfrm>
            <a:off x="7424574" y="4078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8012345-8D52-4E46-B079-F1C464500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700" y="1236517"/>
            <a:ext cx="8454072" cy="3846355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0811415E-94B7-3B43-A355-0FE80CD292FF}"/>
              </a:ext>
            </a:extLst>
          </p:cNvPr>
          <p:cNvSpPr txBox="1"/>
          <p:nvPr/>
        </p:nvSpPr>
        <p:spPr>
          <a:xfrm>
            <a:off x="3772627" y="5529150"/>
            <a:ext cx="20269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TAMAÑO MEDIO</a:t>
            </a:r>
            <a:endParaRPr lang="es-ES_tradnl" sz="3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D96EC572-102B-094D-A625-FB37267C775D}"/>
              </a:ext>
            </a:extLst>
          </p:cNvPr>
          <p:cNvSpPr/>
          <p:nvPr/>
        </p:nvSpPr>
        <p:spPr>
          <a:xfrm>
            <a:off x="5371433" y="5621483"/>
            <a:ext cx="3777169" cy="553998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defRPr/>
            </a:pPr>
            <a:r>
              <a:rPr lang="es-ES_tradnl" dirty="0">
                <a:latin typeface="Bankinter Sans Light" pitchFamily="2" charset="0"/>
              </a:rPr>
              <a:t>Con cada salto de escala, la empresa multiplica x11 su facturación</a:t>
            </a:r>
          </a:p>
        </p:txBody>
      </p:sp>
    </p:spTree>
    <p:extLst>
      <p:ext uri="{BB962C8B-B14F-4D97-AF65-F5344CB8AC3E}">
        <p14:creationId xmlns:p14="http://schemas.microsoft.com/office/powerpoint/2010/main" val="16538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6EF653E6-C0EC-834A-968D-F351B273388A}"/>
              </a:ext>
            </a:extLst>
          </p:cNvPr>
          <p:cNvSpPr txBox="1"/>
          <p:nvPr/>
        </p:nvSpPr>
        <p:spPr>
          <a:xfrm>
            <a:off x="543200" y="360259"/>
            <a:ext cx="8827126" cy="5693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fontAlgn="t">
              <a:lnSpc>
                <a:spcPct val="90000"/>
              </a:lnSpc>
              <a:defRPr sz="4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_tradnl" dirty="0"/>
              <a:t>Impacto en empleo - evolución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1C73BDDD-E047-8843-9D7D-5E57B044645A}"/>
              </a:ext>
            </a:extLst>
          </p:cNvPr>
          <p:cNvGrpSpPr/>
          <p:nvPr/>
        </p:nvGrpSpPr>
        <p:grpSpPr>
          <a:xfrm>
            <a:off x="225795" y="6401266"/>
            <a:ext cx="2208956" cy="299951"/>
            <a:chOff x="2258940" y="3406111"/>
            <a:chExt cx="9557023" cy="1297734"/>
          </a:xfrm>
        </p:grpSpPr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2D7FD1C1-B463-F643-8F27-4864A096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3800" y="3406111"/>
              <a:ext cx="3175000" cy="1295400"/>
            </a:xfrm>
            <a:prstGeom prst="rect">
              <a:avLst/>
            </a:prstGeom>
          </p:spPr>
        </p:pic>
        <p:pic>
          <p:nvPicPr>
            <p:cNvPr id="70" name="Gráfico 69">
              <a:extLst>
                <a:ext uri="{FF2B5EF4-FFF2-40B4-BE49-F238E27FC236}">
                  <a16:creationId xmlns:a16="http://schemas.microsoft.com/office/drawing/2014/main" id="{7EABA8EA-2D64-F840-B0B6-DC048F2C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58940" y="3416100"/>
              <a:ext cx="1976024" cy="1287745"/>
            </a:xfrm>
            <a:prstGeom prst="rect">
              <a:avLst/>
            </a:prstGeom>
          </p:spPr>
        </p:pic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3F87C6E7-5A7A-8040-89F7-88387774F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4793" y="3703635"/>
              <a:ext cx="4051170" cy="526652"/>
            </a:xfrm>
            <a:prstGeom prst="rect">
              <a:avLst/>
            </a:prstGeom>
          </p:spPr>
        </p:pic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C2F068-FAF0-8047-80D7-3052A49F9AF3}"/>
              </a:ext>
            </a:extLst>
          </p:cNvPr>
          <p:cNvSpPr/>
          <p:nvPr/>
        </p:nvSpPr>
        <p:spPr>
          <a:xfrm>
            <a:off x="7973122" y="6584818"/>
            <a:ext cx="4282266" cy="169277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Fuente: Informe “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Impacto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las scaleups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100" i="1" dirty="0" err="1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España</a:t>
            </a:r>
            <a:r>
              <a:rPr lang="en-US" sz="1100" i="1" dirty="0">
                <a:solidFill>
                  <a:srgbClr val="2B2B2B"/>
                </a:solidFill>
                <a:latin typeface="Bankinter Sans Light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lang="en-US" sz="1050" i="1" dirty="0">
              <a:solidFill>
                <a:srgbClr val="2B2B2B"/>
              </a:solidFill>
              <a:latin typeface="Bankinter Sans Light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2C6386-1B9C-7A41-B5A3-434476534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056" y="1351129"/>
            <a:ext cx="9522371" cy="2962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6B370C7-FE61-074B-ABFC-33391495CF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017"/>
          <a:stretch/>
        </p:blipFill>
        <p:spPr>
          <a:xfrm>
            <a:off x="1241056" y="4461594"/>
            <a:ext cx="9522371" cy="1304601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225F6231-87D9-2643-A08E-697A6876AAC4}"/>
              </a:ext>
            </a:extLst>
          </p:cNvPr>
          <p:cNvGrpSpPr/>
          <p:nvPr/>
        </p:nvGrpSpPr>
        <p:grpSpPr>
          <a:xfrm>
            <a:off x="6658424" y="5810338"/>
            <a:ext cx="5307781" cy="615553"/>
            <a:chOff x="5020351" y="5510965"/>
            <a:chExt cx="5307781" cy="615553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CF6A9D9-FFA1-4540-8AAF-A7B3A5CFE6F6}"/>
                </a:ext>
              </a:extLst>
            </p:cNvPr>
            <p:cNvSpPr txBox="1"/>
            <p:nvPr/>
          </p:nvSpPr>
          <p:spPr>
            <a:xfrm>
              <a:off x="5020351" y="5510965"/>
              <a:ext cx="245823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4000" b="1" spc="-3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671.500 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CCA0D4A6-3557-5748-839C-B3D9BA40E735}"/>
                </a:ext>
              </a:extLst>
            </p:cNvPr>
            <p:cNvSpPr/>
            <p:nvPr/>
          </p:nvSpPr>
          <p:spPr>
            <a:xfrm>
              <a:off x="6825630" y="5592322"/>
              <a:ext cx="3502502" cy="215444"/>
            </a:xfrm>
            <a:prstGeom prst="rect">
              <a:avLst/>
            </a:prstGeom>
          </p:spPr>
          <p:txBody>
            <a:bodyPr wrap="square" lIns="0" tIns="0" rIns="0" bIns="0" numCol="1">
              <a:spAutoFit/>
            </a:bodyPr>
            <a:lstStyle/>
            <a:p>
              <a:pPr lvl="0">
                <a:defRPr/>
              </a:pPr>
              <a:r>
                <a:rPr lang="es-ES_tradnl" sz="1400" b="1" kern="0" dirty="0">
                  <a:solidFill>
                    <a:srgbClr val="2B2B2B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EMPLEOS </a:t>
              </a:r>
              <a:r>
                <a:rPr lang="es-ES_tradnl" sz="1400" b="1" i="1" kern="0" dirty="0">
                  <a:solidFill>
                    <a:srgbClr val="2B2B2B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PREVISTOS</a:t>
              </a:r>
              <a:r>
                <a:rPr lang="es-ES_tradnl" sz="1400" b="1" kern="0" dirty="0">
                  <a:solidFill>
                    <a:srgbClr val="2B2B2B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2021 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1C89581-EA93-F84C-94E0-143D412402C8}"/>
                </a:ext>
              </a:extLst>
            </p:cNvPr>
            <p:cNvSpPr txBox="1"/>
            <p:nvPr/>
          </p:nvSpPr>
          <p:spPr>
            <a:xfrm>
              <a:off x="6825223" y="5799332"/>
              <a:ext cx="1986543" cy="215444"/>
            </a:xfrm>
            <a:prstGeom prst="rect">
              <a:avLst/>
            </a:prstGeom>
          </p:spPr>
          <p:txBody>
            <a:bodyPr wrap="square" lIns="0" tIns="0" rIns="0" bIns="0" numCol="1">
              <a:spAutoFit/>
            </a:bodyPr>
            <a:lstStyle>
              <a:defPPr>
                <a:defRPr lang="es-ES"/>
              </a:defPPr>
              <a:lvl1pPr lvl="0">
                <a:defRPr sz="2000">
                  <a:latin typeface="Bankinter Sans Light" pitchFamily="2" charset="0"/>
                </a:defRPr>
              </a:lvl1pPr>
            </a:lstStyle>
            <a:p>
              <a:r>
                <a:rPr lang="es-ES_tradnl" sz="1400" dirty="0">
                  <a:solidFill>
                    <a:srgbClr val="FF66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(DIRECTO + INDIRECTO)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F1E285C-7C2D-B447-BB7A-CA309466D36D}"/>
              </a:ext>
            </a:extLst>
          </p:cNvPr>
          <p:cNvGrpSpPr/>
          <p:nvPr/>
        </p:nvGrpSpPr>
        <p:grpSpPr>
          <a:xfrm>
            <a:off x="2252875" y="5790928"/>
            <a:ext cx="5307781" cy="615553"/>
            <a:chOff x="5020351" y="5510965"/>
            <a:chExt cx="5307781" cy="615553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91C6D901-79F7-6948-ABB2-C0BDA226B919}"/>
                </a:ext>
              </a:extLst>
            </p:cNvPr>
            <p:cNvSpPr txBox="1"/>
            <p:nvPr/>
          </p:nvSpPr>
          <p:spPr>
            <a:xfrm>
              <a:off x="5020351" y="5510965"/>
              <a:ext cx="245823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_tradnl" sz="4000" b="1" spc="-3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324.000 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998166C-8D95-FA42-8E33-7CE39ABC7F08}"/>
                </a:ext>
              </a:extLst>
            </p:cNvPr>
            <p:cNvSpPr/>
            <p:nvPr/>
          </p:nvSpPr>
          <p:spPr>
            <a:xfrm>
              <a:off x="6825630" y="5592322"/>
              <a:ext cx="3502502" cy="215444"/>
            </a:xfrm>
            <a:prstGeom prst="rect">
              <a:avLst/>
            </a:prstGeom>
          </p:spPr>
          <p:txBody>
            <a:bodyPr wrap="square" lIns="0" tIns="0" rIns="0" bIns="0" numCol="1">
              <a:spAutoFit/>
            </a:bodyPr>
            <a:lstStyle/>
            <a:p>
              <a:pPr lvl="0">
                <a:defRPr/>
              </a:pPr>
              <a:r>
                <a:rPr lang="es-ES_tradnl" sz="1400" b="1" kern="0" dirty="0">
                  <a:solidFill>
                    <a:srgbClr val="2B2B2B"/>
                  </a:solidFill>
                  <a:latin typeface="Open Sans Semibold" panose="020B0606030504020204" pitchFamily="34" charset="0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EMPLEOS 2020 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D8DFC208-8198-E44B-8E66-B2F1B0B3CA12}"/>
                </a:ext>
              </a:extLst>
            </p:cNvPr>
            <p:cNvSpPr txBox="1"/>
            <p:nvPr/>
          </p:nvSpPr>
          <p:spPr>
            <a:xfrm>
              <a:off x="6825223" y="5799332"/>
              <a:ext cx="1986543" cy="215444"/>
            </a:xfrm>
            <a:prstGeom prst="rect">
              <a:avLst/>
            </a:prstGeom>
          </p:spPr>
          <p:txBody>
            <a:bodyPr wrap="square" lIns="0" tIns="0" rIns="0" bIns="0" numCol="1">
              <a:spAutoFit/>
            </a:bodyPr>
            <a:lstStyle>
              <a:defPPr>
                <a:defRPr lang="es-ES"/>
              </a:defPPr>
              <a:lvl1pPr lvl="0">
                <a:defRPr sz="2000">
                  <a:latin typeface="Bankinter Sans Light" pitchFamily="2" charset="0"/>
                </a:defRPr>
              </a:lvl1pPr>
            </a:lstStyle>
            <a:p>
              <a:r>
                <a:rPr lang="es-ES_tradnl" sz="1400" dirty="0">
                  <a:solidFill>
                    <a:srgbClr val="FF66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(DIRECTO + INDIRECTO)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6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FIBK">
      <a:dk1>
        <a:srgbClr val="2B2B2B"/>
      </a:dk1>
      <a:lt1>
        <a:srgbClr val="FFFFFF"/>
      </a:lt1>
      <a:dk2>
        <a:srgbClr val="F56600"/>
      </a:dk2>
      <a:lt2>
        <a:srgbClr val="237DFF"/>
      </a:lt2>
      <a:accent1>
        <a:srgbClr val="DC005F"/>
      </a:accent1>
      <a:accent2>
        <a:srgbClr val="818181"/>
      </a:accent2>
      <a:accent3>
        <a:srgbClr val="A1A1A1"/>
      </a:accent3>
      <a:accent4>
        <a:srgbClr val="CACACA"/>
      </a:accent4>
      <a:accent5>
        <a:srgbClr val="E5E5E5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777</Words>
  <Application>Microsoft Office PowerPoint</Application>
  <PresentationFormat>Panorámica</PresentationFormat>
  <Paragraphs>73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Bankinter Sans Black</vt:lpstr>
      <vt:lpstr>Bankinter Sans Light</vt:lpstr>
      <vt:lpstr>Calibri</vt:lpstr>
      <vt:lpstr>Calibri Light</vt:lpstr>
      <vt:lpstr>Open Sans</vt:lpstr>
      <vt:lpstr>Open Sans Semibold</vt:lpstr>
      <vt:lpstr>Roboto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Carlos Huerta Romero</dc:creator>
  <cp:lastModifiedBy>Javier Megias Terol</cp:lastModifiedBy>
  <cp:revision>31</cp:revision>
  <dcterms:created xsi:type="dcterms:W3CDTF">2021-07-08T11:21:45Z</dcterms:created>
  <dcterms:modified xsi:type="dcterms:W3CDTF">2021-11-17T08:02:53Z</dcterms:modified>
</cp:coreProperties>
</file>